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7" r:id="rId30"/>
    <p:sldId id="288" r:id="rId31"/>
    <p:sldId id="289" r:id="rId32"/>
    <p:sldId id="290" r:id="rId33"/>
    <p:sldId id="291" r:id="rId34"/>
    <p:sldId id="285" r:id="rId35"/>
    <p:sldId id="286" r:id="rId36"/>
    <p:sldId id="292" r:id="rId37"/>
    <p:sldId id="293" r:id="rId38"/>
    <p:sldId id="294" r:id="rId39"/>
    <p:sldId id="296"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1C35-12BC-4F80-BB5B-D3857F2A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26C7C7-1C18-4087-8816-E1DB3A695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701D06-4352-46D8-A6BF-1147C5C46803}"/>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EF660F99-FCA8-452F-B893-0414B1DAF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20135-8C6B-4DB3-81C3-51207C87C72C}"/>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48966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E75-A563-4CEB-9AAC-80EC45766E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4784C6-8686-42BB-9658-0E10C752EF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D44E7-5AA6-4BF6-AF3A-B15B716F80C4}"/>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0979D94D-04A5-493F-B709-46E610D1F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04081-7FC7-4DFD-82EB-28EC8052961A}"/>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180181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320A0-772C-491C-BA45-7F618B38A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ACEC0C-04DC-49B6-8B1A-EAF09F2844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B3D57-4B95-4CCC-A1F5-6160943B0A9E}"/>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717FF8DB-374C-4218-B959-7C54D7E90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C117C-BA67-4356-A439-16C06CB2A3CE}"/>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203507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F8CB-00DD-4DEB-ABDD-0228DE1C7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47D33-FC8E-485F-8D4B-335687926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08207-61D1-4070-A42D-0E130AB1F0F8}"/>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8323899E-23DA-4665-B913-592C3D731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5A847-B1AB-4ADA-B560-5BEBDCB6A86C}"/>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80190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3D82-0477-4430-AA9A-2D5054EEB0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90EFD6-EB13-4DF0-934B-1E3D0BA18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A5F2D2-5CFB-4852-97A7-A2DEC0E2E5CD}"/>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2E191F31-23AA-4257-9077-E2143D4C3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962C6-8650-4BF2-8050-545D64067C5B}"/>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2501587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208D-0A5B-4E6A-83D0-6367B0210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5649B-0F8E-4DE2-92CB-D445FC7E85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2FC057-9B2C-4CDF-AC2F-F54BBBFC79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7AEA2A-C491-43DC-9E8E-923421DD397D}"/>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6" name="Footer Placeholder 5">
            <a:extLst>
              <a:ext uri="{FF2B5EF4-FFF2-40B4-BE49-F238E27FC236}">
                <a16:creationId xmlns:a16="http://schemas.microsoft.com/office/drawing/2014/main" id="{6302E066-72C7-4C90-9F57-D165DCB66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3F468E-87E1-4C0E-8193-91E8D2059B0A}"/>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196124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B24E-CC2E-4495-8903-77828CBAC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4471C0-058F-41C9-9EA5-1339265067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BAFFF9-59F8-4A68-A1D1-37AC4BCB0E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685864-A866-405B-BC5F-9F2CE32BCD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ABC972-BA06-4EDD-853B-49991C0696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B14228-807D-4B4E-B96C-93C4977A279A}"/>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8" name="Footer Placeholder 7">
            <a:extLst>
              <a:ext uri="{FF2B5EF4-FFF2-40B4-BE49-F238E27FC236}">
                <a16:creationId xmlns:a16="http://schemas.microsoft.com/office/drawing/2014/main" id="{CA8326C7-A083-437E-AF74-5FE9F2BC46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AB5FD2-DD75-4743-B60E-6B39B3456FBD}"/>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860361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793B-FFF8-4A7E-924B-E39CA25290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2F05DB-3298-4237-A92B-5C0EF2A391A5}"/>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4" name="Footer Placeholder 3">
            <a:extLst>
              <a:ext uri="{FF2B5EF4-FFF2-40B4-BE49-F238E27FC236}">
                <a16:creationId xmlns:a16="http://schemas.microsoft.com/office/drawing/2014/main" id="{84C6FEE4-EB5B-4BCD-99C8-64C3BB6920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28B5B7-AAB2-45F2-A151-6C1E1D199112}"/>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188675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DC37B-E6E6-43E4-A126-B15A7C146E68}"/>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3" name="Footer Placeholder 2">
            <a:extLst>
              <a:ext uri="{FF2B5EF4-FFF2-40B4-BE49-F238E27FC236}">
                <a16:creationId xmlns:a16="http://schemas.microsoft.com/office/drawing/2014/main" id="{955308A8-4232-4636-B296-814160841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96D59-9267-4090-9C1C-2E57129C83FD}"/>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342283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74EA-AD11-47CE-B986-CCE40C55C2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4FEF93-3C91-492D-912F-5CD40EF52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EBDFF6-9AAC-48B6-83A5-13C777B7E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BE9F25-2F9A-490A-A580-898317EB049A}"/>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6" name="Footer Placeholder 5">
            <a:extLst>
              <a:ext uri="{FF2B5EF4-FFF2-40B4-BE49-F238E27FC236}">
                <a16:creationId xmlns:a16="http://schemas.microsoft.com/office/drawing/2014/main" id="{504E7333-B052-41BC-8066-05F309C06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4AC48-76C4-4F4B-AAE1-D04D563AAFD2}"/>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3637462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1EE15-1453-4870-B808-5230E4EA8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3B2FCE-B926-43A2-A6E5-45BEB06F5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972E34-7BC7-4733-94A2-9DCF87022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8E45A3-ACE7-4E02-9AEF-5D65D1E8E606}"/>
              </a:ext>
            </a:extLst>
          </p:cNvPr>
          <p:cNvSpPr>
            <a:spLocks noGrp="1"/>
          </p:cNvSpPr>
          <p:nvPr>
            <p:ph type="dt" sz="half" idx="10"/>
          </p:nvPr>
        </p:nvSpPr>
        <p:spPr/>
        <p:txBody>
          <a:bodyPr/>
          <a:lstStyle/>
          <a:p>
            <a:fld id="{5686E41E-69E4-4D39-9C79-EE77E6CD7A9A}" type="datetimeFigureOut">
              <a:rPr lang="en-US" smtClean="0"/>
              <a:t>11/20/2021</a:t>
            </a:fld>
            <a:endParaRPr lang="en-US"/>
          </a:p>
        </p:txBody>
      </p:sp>
      <p:sp>
        <p:nvSpPr>
          <p:cNvPr id="6" name="Footer Placeholder 5">
            <a:extLst>
              <a:ext uri="{FF2B5EF4-FFF2-40B4-BE49-F238E27FC236}">
                <a16:creationId xmlns:a16="http://schemas.microsoft.com/office/drawing/2014/main" id="{CDD23FB8-3770-420D-AC0F-58DF38371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CC9F56-7B15-4C0F-BD3E-B92B3458D15B}"/>
              </a:ext>
            </a:extLst>
          </p:cNvPr>
          <p:cNvSpPr>
            <a:spLocks noGrp="1"/>
          </p:cNvSpPr>
          <p:nvPr>
            <p:ph type="sldNum" sz="quarter" idx="12"/>
          </p:nvPr>
        </p:nvSpPr>
        <p:spPr/>
        <p:txBody>
          <a:bodyPr/>
          <a:lstStyle/>
          <a:p>
            <a:fld id="{33612D2A-6D46-4C22-9B13-1F10D428855C}" type="slidenum">
              <a:rPr lang="en-US" smtClean="0"/>
              <a:t>‹#›</a:t>
            </a:fld>
            <a:endParaRPr lang="en-US"/>
          </a:p>
        </p:txBody>
      </p:sp>
    </p:spTree>
    <p:extLst>
      <p:ext uri="{BB962C8B-B14F-4D97-AF65-F5344CB8AC3E}">
        <p14:creationId xmlns:p14="http://schemas.microsoft.com/office/powerpoint/2010/main" val="412070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09D025-F7F1-4743-911A-10E36B3F8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FE4BC1-AE06-49F5-B529-98B5914107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77712-9E53-4EC2-BC21-9CFBC224E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6E41E-69E4-4D39-9C79-EE77E6CD7A9A}" type="datetimeFigureOut">
              <a:rPr lang="en-US" smtClean="0"/>
              <a:t>11/20/2021</a:t>
            </a:fld>
            <a:endParaRPr lang="en-US"/>
          </a:p>
        </p:txBody>
      </p:sp>
      <p:sp>
        <p:nvSpPr>
          <p:cNvPr id="5" name="Footer Placeholder 4">
            <a:extLst>
              <a:ext uri="{FF2B5EF4-FFF2-40B4-BE49-F238E27FC236}">
                <a16:creationId xmlns:a16="http://schemas.microsoft.com/office/drawing/2014/main" id="{BB33C553-F586-4343-968A-E64D60896E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137AC7-8399-46BD-80A3-5EE04873A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12D2A-6D46-4C22-9B13-1F10D428855C}" type="slidenum">
              <a:rPr lang="en-US" smtClean="0"/>
              <a:t>‹#›</a:t>
            </a:fld>
            <a:endParaRPr lang="en-US"/>
          </a:p>
        </p:txBody>
      </p:sp>
    </p:spTree>
    <p:extLst>
      <p:ext uri="{BB962C8B-B14F-4D97-AF65-F5344CB8AC3E}">
        <p14:creationId xmlns:p14="http://schemas.microsoft.com/office/powerpoint/2010/main" val="56927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nju-projectn.github.io/ics-pa-gitbook/ics2021/1.1.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liam.page/2018/01/12/Mersenne-twist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eis.org/A047659" TargetMode="External"/><Relationship Id="rId2" Type="http://schemas.openxmlformats.org/officeDocument/2006/relationships/hyperlink" Target="https://archive.ooo/c/welcome-to-dc2020-quals/358/"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PKU-GeekGame/geekgame-0th/blob/main/src/choice/game/db.py"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ecs.pku.edu.cn/"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eb3js.readthedocs.io/en/v1.2.11/web3-eth-contract.html" TargetMode="External"/><Relationship Id="rId7" Type="http://schemas.openxmlformats.org/officeDocument/2006/relationships/image" Target="../media/image17.png"/><Relationship Id="rId2" Type="http://schemas.openxmlformats.org/officeDocument/2006/relationships/hyperlink" Target="https://www.contract-library.com/contracts/Ethereum/A43028C702C3B119C749306461582BF647FD770A?line=null&amp;tab=Decompiled"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4EB6-7DD8-4B1D-A5FB-E67162BA33A0}"/>
              </a:ext>
            </a:extLst>
          </p:cNvPr>
          <p:cNvSpPr>
            <a:spLocks noGrp="1"/>
          </p:cNvSpPr>
          <p:nvPr>
            <p:ph type="ctrTitle"/>
          </p:nvPr>
        </p:nvSpPr>
        <p:spPr/>
        <p:txBody>
          <a:bodyPr>
            <a:normAutofit/>
          </a:bodyPr>
          <a:lstStyle/>
          <a:p>
            <a:r>
              <a:rPr lang="en-US" sz="6600" dirty="0"/>
              <a:t>PKU </a:t>
            </a:r>
            <a:r>
              <a:rPr lang="en-US" sz="6600" dirty="0" err="1"/>
              <a:t>G</a:t>
            </a:r>
            <a:r>
              <a:rPr lang="en-US" altLang="zh-CN" sz="6600" dirty="0" err="1"/>
              <a:t>eekGame</a:t>
            </a:r>
            <a:r>
              <a:rPr lang="en-US" altLang="zh-CN" sz="6600" dirty="0"/>
              <a:t> 1</a:t>
            </a:r>
            <a:r>
              <a:rPr lang="en-US" altLang="zh-CN" sz="6600" baseline="30000" dirty="0"/>
              <a:t>st</a:t>
            </a:r>
            <a:br>
              <a:rPr lang="en-US" altLang="zh-CN" sz="6600" dirty="0"/>
            </a:br>
            <a:r>
              <a:rPr lang="en-US" altLang="zh-CN" sz="6600" dirty="0"/>
              <a:t>writeup</a:t>
            </a:r>
            <a:endParaRPr lang="en-US" sz="6600" dirty="0"/>
          </a:p>
        </p:txBody>
      </p:sp>
      <p:sp>
        <p:nvSpPr>
          <p:cNvPr id="3" name="Subtitle 2">
            <a:extLst>
              <a:ext uri="{FF2B5EF4-FFF2-40B4-BE49-F238E27FC236}">
                <a16:creationId xmlns:a16="http://schemas.microsoft.com/office/drawing/2014/main" id="{183381A8-A077-448A-A5A9-6F4C8FB58195}"/>
              </a:ext>
            </a:extLst>
          </p:cNvPr>
          <p:cNvSpPr>
            <a:spLocks noGrp="1"/>
          </p:cNvSpPr>
          <p:nvPr>
            <p:ph type="subTitle" idx="1"/>
          </p:nvPr>
        </p:nvSpPr>
        <p:spPr/>
        <p:txBody>
          <a:bodyPr>
            <a:normAutofit/>
          </a:bodyPr>
          <a:lstStyle/>
          <a:p>
            <a:r>
              <a:rPr lang="en-US" sz="3200" dirty="0" err="1"/>
              <a:t>R</a:t>
            </a:r>
            <a:r>
              <a:rPr lang="en-US" altLang="zh-CN" sz="3200" dirty="0" err="1"/>
              <a:t>annRu</a:t>
            </a:r>
            <a:endParaRPr lang="en-US" altLang="zh-CN" sz="3200" dirty="0"/>
          </a:p>
          <a:p>
            <a:r>
              <a:rPr lang="en-US" sz="3200" dirty="0"/>
              <a:t>2021.11.20</a:t>
            </a:r>
          </a:p>
        </p:txBody>
      </p:sp>
    </p:spTree>
    <p:extLst>
      <p:ext uri="{BB962C8B-B14F-4D97-AF65-F5344CB8AC3E}">
        <p14:creationId xmlns:p14="http://schemas.microsoft.com/office/powerpoint/2010/main" val="19601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strike="sngStrike" dirty="0"/>
              <a:t>谜语人翻没翻车我不知道，但我大概在这题翻车了</a:t>
            </a:r>
            <a:endParaRPr lang="en-US" altLang="zh-CN" strike="sngStrike" dirty="0"/>
          </a:p>
          <a:p>
            <a:r>
              <a:rPr lang="zh-CN" altLang="en-US" dirty="0"/>
              <a:t>这题给了一个</a:t>
            </a:r>
            <a:r>
              <a:rPr lang="en-US" altLang="zh-CN" dirty="0" err="1"/>
              <a:t>pcap</a:t>
            </a:r>
            <a:r>
              <a:rPr lang="zh-CN" altLang="en-US" dirty="0"/>
              <a:t>包，传统艺能打开</a:t>
            </a:r>
            <a:r>
              <a:rPr lang="en-US" altLang="zh-CN" dirty="0" err="1"/>
              <a:t>wireshark</a:t>
            </a:r>
            <a:r>
              <a:rPr lang="zh-CN" altLang="en-US" dirty="0"/>
              <a:t>就搜</a:t>
            </a:r>
            <a:r>
              <a:rPr lang="en-US" altLang="zh-CN" dirty="0"/>
              <a:t>flag1</a:t>
            </a:r>
          </a:p>
          <a:p>
            <a:r>
              <a:rPr lang="zh-CN" altLang="en-US" dirty="0"/>
              <a:t>然后发现有什么</a:t>
            </a:r>
            <a:r>
              <a:rPr lang="en-US" altLang="zh-CN" dirty="0"/>
              <a:t>flag1.txt</a:t>
            </a:r>
            <a:r>
              <a:rPr lang="zh-CN" altLang="en-US" dirty="0"/>
              <a:t>，一堆</a:t>
            </a:r>
            <a:r>
              <a:rPr lang="en-US" altLang="zh-CN" dirty="0"/>
              <a:t>HTTP</a:t>
            </a:r>
            <a:r>
              <a:rPr lang="zh-CN" altLang="en-US" dirty="0"/>
              <a:t>流量，于是先把这些东西都</a:t>
            </a:r>
            <a:r>
              <a:rPr lang="en-US" altLang="zh-CN" dirty="0"/>
              <a:t>dump</a:t>
            </a:r>
            <a:r>
              <a:rPr lang="zh-CN" altLang="en-US" dirty="0"/>
              <a:t>出来</a:t>
            </a:r>
            <a:endParaRPr lang="en-US" altLang="zh-CN" dirty="0"/>
          </a:p>
          <a:p>
            <a:endParaRPr lang="en-US" altLang="zh-CN" dirty="0"/>
          </a:p>
          <a:p>
            <a:endParaRPr lang="en-US" dirty="0"/>
          </a:p>
        </p:txBody>
      </p:sp>
      <p:pic>
        <p:nvPicPr>
          <p:cNvPr id="6" name="Picture 5">
            <a:extLst>
              <a:ext uri="{FF2B5EF4-FFF2-40B4-BE49-F238E27FC236}">
                <a16:creationId xmlns:a16="http://schemas.microsoft.com/office/drawing/2014/main" id="{DC6FB477-D1F0-4699-91A3-AFB933679BB2}"/>
              </a:ext>
            </a:extLst>
          </p:cNvPr>
          <p:cNvPicPr>
            <a:picLocks noChangeAspect="1"/>
          </p:cNvPicPr>
          <p:nvPr/>
        </p:nvPicPr>
        <p:blipFill>
          <a:blip r:embed="rId2"/>
          <a:stretch>
            <a:fillRect/>
          </a:stretch>
        </p:blipFill>
        <p:spPr>
          <a:xfrm>
            <a:off x="182377" y="2579322"/>
            <a:ext cx="6179274" cy="4031960"/>
          </a:xfrm>
          <a:prstGeom prst="rect">
            <a:avLst/>
          </a:prstGeom>
        </p:spPr>
      </p:pic>
      <p:pic>
        <p:nvPicPr>
          <p:cNvPr id="7" name="Picture 6">
            <a:extLst>
              <a:ext uri="{FF2B5EF4-FFF2-40B4-BE49-F238E27FC236}">
                <a16:creationId xmlns:a16="http://schemas.microsoft.com/office/drawing/2014/main" id="{3A6AEFDE-24DA-49B4-A824-10D438D7D690}"/>
              </a:ext>
            </a:extLst>
          </p:cNvPr>
          <p:cNvPicPr>
            <a:picLocks noChangeAspect="1"/>
          </p:cNvPicPr>
          <p:nvPr/>
        </p:nvPicPr>
        <p:blipFill>
          <a:blip r:embed="rId3"/>
          <a:stretch>
            <a:fillRect/>
          </a:stretch>
        </p:blipFill>
        <p:spPr>
          <a:xfrm>
            <a:off x="6691682" y="2986480"/>
            <a:ext cx="5317941" cy="3871519"/>
          </a:xfrm>
          <a:prstGeom prst="rect">
            <a:avLst/>
          </a:prstGeom>
        </p:spPr>
      </p:pic>
    </p:spTree>
    <p:extLst>
      <p:ext uri="{BB962C8B-B14F-4D97-AF65-F5344CB8AC3E}">
        <p14:creationId xmlns:p14="http://schemas.microsoft.com/office/powerpoint/2010/main" val="1085502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en-US" altLang="zh-CN" dirty="0"/>
              <a:t>Dump</a:t>
            </a:r>
            <a:r>
              <a:rPr lang="zh-CN" altLang="en-US" dirty="0"/>
              <a:t>出来的文件中有一堆</a:t>
            </a:r>
            <a:r>
              <a:rPr lang="en-US" altLang="zh-CN" dirty="0" err="1"/>
              <a:t>ipynb</a:t>
            </a:r>
            <a:r>
              <a:rPr lang="zh-CN" altLang="en-US" dirty="0"/>
              <a:t>，诶好东西那我们打开看一看</a:t>
            </a:r>
            <a:endParaRPr lang="en-US" altLang="zh-CN" dirty="0"/>
          </a:p>
          <a:p>
            <a:r>
              <a:rPr lang="zh-CN" altLang="en-US" dirty="0"/>
              <a:t>没法直接显示格式需要稍微调整一下</a:t>
            </a:r>
            <a:endParaRPr lang="en-US" altLang="zh-CN" dirty="0"/>
          </a:p>
          <a:p>
            <a:r>
              <a:rPr lang="zh-CN" altLang="en-US" dirty="0"/>
              <a:t>大概是一通操作后把两个随机串存进了</a:t>
            </a:r>
            <a:r>
              <a:rPr lang="en-US" altLang="zh-CN" dirty="0"/>
              <a:t>flag1.txt</a:t>
            </a:r>
            <a:r>
              <a:rPr lang="zh-CN" altLang="en-US" dirty="0"/>
              <a:t>和</a:t>
            </a:r>
            <a:r>
              <a:rPr lang="en-US" altLang="zh-CN" dirty="0"/>
              <a:t>flag2.txt</a:t>
            </a:r>
            <a:r>
              <a:rPr lang="zh-CN" altLang="en-US" dirty="0"/>
              <a:t>（另一个</a:t>
            </a:r>
            <a:r>
              <a:rPr lang="en-US" altLang="zh-CN" dirty="0" err="1"/>
              <a:t>ipynb</a:t>
            </a:r>
            <a:r>
              <a:rPr lang="zh-CN" altLang="en-US" dirty="0"/>
              <a:t>中可以看见），于是我们要把他们找出来</a:t>
            </a:r>
            <a:endParaRPr lang="en-US" altLang="zh-CN" dirty="0"/>
          </a:p>
          <a:p>
            <a:endParaRPr lang="en-US" altLang="zh-CN" dirty="0"/>
          </a:p>
          <a:p>
            <a:endParaRPr lang="en-US" altLang="zh-CN" dirty="0"/>
          </a:p>
          <a:p>
            <a:endParaRPr lang="en-US" altLang="zh-CN" dirty="0"/>
          </a:p>
          <a:p>
            <a:endParaRPr lang="en-US" dirty="0"/>
          </a:p>
        </p:txBody>
      </p:sp>
      <p:pic>
        <p:nvPicPr>
          <p:cNvPr id="4" name="Picture 3">
            <a:extLst>
              <a:ext uri="{FF2B5EF4-FFF2-40B4-BE49-F238E27FC236}">
                <a16:creationId xmlns:a16="http://schemas.microsoft.com/office/drawing/2014/main" id="{1CD4816B-FC6E-49AA-87F3-253852384942}"/>
              </a:ext>
            </a:extLst>
          </p:cNvPr>
          <p:cNvPicPr>
            <a:picLocks noChangeAspect="1"/>
          </p:cNvPicPr>
          <p:nvPr/>
        </p:nvPicPr>
        <p:blipFill>
          <a:blip r:embed="rId2"/>
          <a:stretch>
            <a:fillRect/>
          </a:stretch>
        </p:blipFill>
        <p:spPr>
          <a:xfrm>
            <a:off x="9920756" y="450908"/>
            <a:ext cx="2048161" cy="1162212"/>
          </a:xfrm>
          <a:prstGeom prst="rect">
            <a:avLst/>
          </a:prstGeom>
        </p:spPr>
      </p:pic>
      <p:pic>
        <p:nvPicPr>
          <p:cNvPr id="8" name="Picture 7">
            <a:extLst>
              <a:ext uri="{FF2B5EF4-FFF2-40B4-BE49-F238E27FC236}">
                <a16:creationId xmlns:a16="http://schemas.microsoft.com/office/drawing/2014/main" id="{B084A30B-6C07-48D7-821B-B814669AB92E}"/>
              </a:ext>
            </a:extLst>
          </p:cNvPr>
          <p:cNvPicPr>
            <a:picLocks noChangeAspect="1"/>
          </p:cNvPicPr>
          <p:nvPr/>
        </p:nvPicPr>
        <p:blipFill>
          <a:blip r:embed="rId3"/>
          <a:stretch>
            <a:fillRect/>
          </a:stretch>
        </p:blipFill>
        <p:spPr>
          <a:xfrm>
            <a:off x="536624" y="3100880"/>
            <a:ext cx="5942327" cy="3894589"/>
          </a:xfrm>
          <a:prstGeom prst="rect">
            <a:avLst/>
          </a:prstGeom>
        </p:spPr>
      </p:pic>
      <p:pic>
        <p:nvPicPr>
          <p:cNvPr id="9" name="Picture 8">
            <a:extLst>
              <a:ext uri="{FF2B5EF4-FFF2-40B4-BE49-F238E27FC236}">
                <a16:creationId xmlns:a16="http://schemas.microsoft.com/office/drawing/2014/main" id="{AD038D87-B2FF-405B-B2B5-6BD6F9055B59}"/>
              </a:ext>
            </a:extLst>
          </p:cNvPr>
          <p:cNvPicPr>
            <a:picLocks noChangeAspect="1"/>
          </p:cNvPicPr>
          <p:nvPr/>
        </p:nvPicPr>
        <p:blipFill>
          <a:blip r:embed="rId4"/>
          <a:stretch>
            <a:fillRect/>
          </a:stretch>
        </p:blipFill>
        <p:spPr>
          <a:xfrm>
            <a:off x="7130370" y="3257225"/>
            <a:ext cx="4525006" cy="3581900"/>
          </a:xfrm>
          <a:prstGeom prst="rect">
            <a:avLst/>
          </a:prstGeom>
        </p:spPr>
      </p:pic>
    </p:spTree>
    <p:extLst>
      <p:ext uri="{BB962C8B-B14F-4D97-AF65-F5344CB8AC3E}">
        <p14:creationId xmlns:p14="http://schemas.microsoft.com/office/powerpoint/2010/main" val="312156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en-US" altLang="zh-CN" dirty="0"/>
              <a:t>Dump</a:t>
            </a:r>
            <a:r>
              <a:rPr lang="zh-CN" altLang="en-US" dirty="0"/>
              <a:t>出来的文件里直接就有</a:t>
            </a:r>
            <a:r>
              <a:rPr lang="en-US" altLang="zh-CN" dirty="0"/>
              <a:t>flag1.txt</a:t>
            </a:r>
          </a:p>
          <a:p>
            <a:r>
              <a:rPr lang="zh-CN" altLang="en-US" dirty="0"/>
              <a:t>于是稍微算一算拿到第一个</a:t>
            </a:r>
            <a:r>
              <a:rPr lang="en-US" altLang="zh-CN" dirty="0"/>
              <a:t>flag</a:t>
            </a:r>
          </a:p>
          <a:p>
            <a:r>
              <a:rPr lang="zh-CN" altLang="en-US" dirty="0"/>
              <a:t>但并没有</a:t>
            </a:r>
            <a:r>
              <a:rPr lang="en-US" altLang="zh-CN" dirty="0"/>
              <a:t>flag2.txt</a:t>
            </a:r>
            <a:r>
              <a:rPr lang="zh-CN" altLang="en-US" dirty="0"/>
              <a:t>只有</a:t>
            </a:r>
            <a:r>
              <a:rPr lang="en-US" altLang="zh-CN" dirty="0"/>
              <a:t>flag2.7z</a:t>
            </a:r>
            <a:r>
              <a:rPr lang="zh-CN" altLang="en-US" dirty="0"/>
              <a:t>，看起来还经过了一通操作</a:t>
            </a:r>
            <a:endParaRPr lang="en-US" altLang="zh-CN" dirty="0"/>
          </a:p>
          <a:p>
            <a:r>
              <a:rPr lang="zh-CN" altLang="en-US" dirty="0"/>
              <a:t>看一看</a:t>
            </a:r>
            <a:r>
              <a:rPr lang="en-US" altLang="zh-CN" dirty="0" err="1"/>
              <a:t>wireshark</a:t>
            </a:r>
            <a:r>
              <a:rPr lang="zh-CN" altLang="en-US" dirty="0"/>
              <a:t>的流量统计，发现</a:t>
            </a:r>
            <a:r>
              <a:rPr lang="en-US" altLang="zh-CN" dirty="0"/>
              <a:t>HTTP</a:t>
            </a:r>
            <a:r>
              <a:rPr lang="zh-CN" altLang="en-US" dirty="0"/>
              <a:t>已经用了</a:t>
            </a:r>
            <a:endParaRPr lang="en-US" altLang="zh-CN" dirty="0"/>
          </a:p>
          <a:p>
            <a:r>
              <a:rPr lang="zh-CN" altLang="en-US" dirty="0"/>
              <a:t>里面剩下可以利用的只有</a:t>
            </a:r>
            <a:r>
              <a:rPr lang="en-US" altLang="zh-CN" dirty="0"/>
              <a:t>WebSocket</a:t>
            </a:r>
            <a:r>
              <a:rPr lang="zh-CN" altLang="en-US" dirty="0"/>
              <a:t>了</a:t>
            </a:r>
            <a:endParaRPr lang="en-US" altLang="zh-CN" dirty="0"/>
          </a:p>
          <a:p>
            <a:r>
              <a:rPr lang="zh-CN" altLang="en-US" dirty="0"/>
              <a:t>筛出来发现有三条</a:t>
            </a:r>
            <a:r>
              <a:rPr lang="en-US" altLang="zh-CN" dirty="0"/>
              <a:t>TCP</a:t>
            </a:r>
            <a:r>
              <a:rPr lang="zh-CN" altLang="en-US" dirty="0"/>
              <a:t>流，</a:t>
            </a:r>
            <a:r>
              <a:rPr lang="en-US" altLang="zh-CN" dirty="0"/>
              <a:t>7</a:t>
            </a:r>
            <a:r>
              <a:rPr lang="zh-CN" altLang="en-US" dirty="0"/>
              <a:t>，</a:t>
            </a:r>
            <a:r>
              <a:rPr lang="en-US" altLang="zh-CN" dirty="0"/>
              <a:t>11</a:t>
            </a:r>
            <a:r>
              <a:rPr lang="zh-CN" altLang="en-US" dirty="0"/>
              <a:t>，</a:t>
            </a:r>
            <a:r>
              <a:rPr lang="en-US" altLang="zh-CN" dirty="0"/>
              <a:t>17</a:t>
            </a:r>
          </a:p>
          <a:p>
            <a:endParaRPr lang="en-US" dirty="0"/>
          </a:p>
        </p:txBody>
      </p:sp>
      <p:pic>
        <p:nvPicPr>
          <p:cNvPr id="5" name="Picture 4">
            <a:extLst>
              <a:ext uri="{FF2B5EF4-FFF2-40B4-BE49-F238E27FC236}">
                <a16:creationId xmlns:a16="http://schemas.microsoft.com/office/drawing/2014/main" id="{71FD554F-A686-4F48-9FFD-A236EBE83181}"/>
              </a:ext>
            </a:extLst>
          </p:cNvPr>
          <p:cNvPicPr>
            <a:picLocks noChangeAspect="1"/>
          </p:cNvPicPr>
          <p:nvPr/>
        </p:nvPicPr>
        <p:blipFill>
          <a:blip r:embed="rId2"/>
          <a:stretch>
            <a:fillRect/>
          </a:stretch>
        </p:blipFill>
        <p:spPr>
          <a:xfrm>
            <a:off x="6178194" y="0"/>
            <a:ext cx="6013806" cy="1712841"/>
          </a:xfrm>
          <a:prstGeom prst="rect">
            <a:avLst/>
          </a:prstGeom>
        </p:spPr>
      </p:pic>
      <p:pic>
        <p:nvPicPr>
          <p:cNvPr id="1026" name="Picture 2" descr="https://gimg2.baidu.com/image_search/src=http%3A%2F%2Finews.gtimg.com%2Fnewsapp_bt%2F0%2F13119914398%2F641.jpg&amp;refer=http%3A%2F%2Finews.gtimg.com&amp;app=2002&amp;size=f9999,10000&amp;q=a80&amp;n=0&amp;g=0n&amp;fmt=jpeg?sec=1640018717&amp;t=27b464420a6df854227b08c40c9aa510">
            <a:extLst>
              <a:ext uri="{FF2B5EF4-FFF2-40B4-BE49-F238E27FC236}">
                <a16:creationId xmlns:a16="http://schemas.microsoft.com/office/drawing/2014/main" id="{DB71B17B-486A-4CF2-BC31-75F5BB978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841" y="1835500"/>
            <a:ext cx="2012753" cy="1346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D0345F-1723-4040-9978-FEED85FD2F1E}"/>
              </a:ext>
            </a:extLst>
          </p:cNvPr>
          <p:cNvPicPr>
            <a:picLocks noChangeAspect="1"/>
          </p:cNvPicPr>
          <p:nvPr/>
        </p:nvPicPr>
        <p:blipFill>
          <a:blip r:embed="rId4"/>
          <a:stretch>
            <a:fillRect/>
          </a:stretch>
        </p:blipFill>
        <p:spPr>
          <a:xfrm>
            <a:off x="6238313" y="3182380"/>
            <a:ext cx="5893568" cy="3638126"/>
          </a:xfrm>
          <a:prstGeom prst="rect">
            <a:avLst/>
          </a:prstGeom>
        </p:spPr>
      </p:pic>
      <p:pic>
        <p:nvPicPr>
          <p:cNvPr id="7" name="Picture 6">
            <a:extLst>
              <a:ext uri="{FF2B5EF4-FFF2-40B4-BE49-F238E27FC236}">
                <a16:creationId xmlns:a16="http://schemas.microsoft.com/office/drawing/2014/main" id="{E13B954B-E699-41C6-BD52-7ED31B260980}"/>
              </a:ext>
            </a:extLst>
          </p:cNvPr>
          <p:cNvPicPr>
            <a:picLocks noChangeAspect="1"/>
          </p:cNvPicPr>
          <p:nvPr/>
        </p:nvPicPr>
        <p:blipFill>
          <a:blip r:embed="rId5"/>
          <a:stretch>
            <a:fillRect/>
          </a:stretch>
        </p:blipFill>
        <p:spPr>
          <a:xfrm>
            <a:off x="0" y="3973546"/>
            <a:ext cx="6238313" cy="2884454"/>
          </a:xfrm>
          <a:prstGeom prst="rect">
            <a:avLst/>
          </a:prstGeom>
        </p:spPr>
      </p:pic>
    </p:spTree>
    <p:extLst>
      <p:ext uri="{BB962C8B-B14F-4D97-AF65-F5344CB8AC3E}">
        <p14:creationId xmlns:p14="http://schemas.microsoft.com/office/powerpoint/2010/main" val="30289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分别看一看，</a:t>
            </a:r>
            <a:r>
              <a:rPr lang="en-US" altLang="zh-CN" dirty="0"/>
              <a:t>stream index</a:t>
            </a:r>
            <a:r>
              <a:rPr lang="zh-CN" altLang="en-US" dirty="0"/>
              <a:t>为</a:t>
            </a:r>
            <a:r>
              <a:rPr lang="en-US" altLang="zh-CN" dirty="0"/>
              <a:t>7</a:t>
            </a:r>
            <a:r>
              <a:rPr lang="zh-CN" altLang="en-US" dirty="0"/>
              <a:t>和</a:t>
            </a:r>
            <a:r>
              <a:rPr lang="en-US" altLang="zh-CN" dirty="0"/>
              <a:t>17</a:t>
            </a:r>
            <a:r>
              <a:rPr lang="zh-CN" altLang="en-US" dirty="0"/>
              <a:t>的里面是一同</a:t>
            </a:r>
            <a:r>
              <a:rPr lang="en-US" altLang="zh-CN" dirty="0" err="1"/>
              <a:t>jupyter</a:t>
            </a:r>
            <a:r>
              <a:rPr lang="en-US" altLang="zh-CN" dirty="0"/>
              <a:t> notebook</a:t>
            </a:r>
            <a:r>
              <a:rPr lang="zh-CN" altLang="en-US" dirty="0"/>
              <a:t>计算通信</a:t>
            </a:r>
            <a:endParaRPr lang="en-US" altLang="zh-CN" dirty="0"/>
          </a:p>
          <a:p>
            <a:r>
              <a:rPr lang="zh-CN" altLang="en-US" dirty="0"/>
              <a:t>看起来没什么用，毕竟结果都在</a:t>
            </a:r>
            <a:r>
              <a:rPr lang="en-US" altLang="zh-CN" dirty="0" err="1"/>
              <a:t>ipynb</a:t>
            </a:r>
            <a:r>
              <a:rPr lang="zh-CN" altLang="en-US" dirty="0"/>
              <a:t>里面写着呢</a:t>
            </a:r>
            <a:endParaRPr lang="en-US" altLang="zh-CN" dirty="0"/>
          </a:p>
        </p:txBody>
      </p:sp>
      <p:pic>
        <p:nvPicPr>
          <p:cNvPr id="4" name="Picture 3">
            <a:extLst>
              <a:ext uri="{FF2B5EF4-FFF2-40B4-BE49-F238E27FC236}">
                <a16:creationId xmlns:a16="http://schemas.microsoft.com/office/drawing/2014/main" id="{B395D051-D577-40E1-A4DF-582EF89975D5}"/>
              </a:ext>
            </a:extLst>
          </p:cNvPr>
          <p:cNvPicPr>
            <a:picLocks noChangeAspect="1"/>
          </p:cNvPicPr>
          <p:nvPr/>
        </p:nvPicPr>
        <p:blipFill>
          <a:blip r:embed="rId2"/>
          <a:stretch>
            <a:fillRect/>
          </a:stretch>
        </p:blipFill>
        <p:spPr>
          <a:xfrm>
            <a:off x="682289" y="1813475"/>
            <a:ext cx="5103334" cy="5044525"/>
          </a:xfrm>
          <a:prstGeom prst="rect">
            <a:avLst/>
          </a:prstGeom>
        </p:spPr>
      </p:pic>
      <p:pic>
        <p:nvPicPr>
          <p:cNvPr id="8" name="Picture 7">
            <a:extLst>
              <a:ext uri="{FF2B5EF4-FFF2-40B4-BE49-F238E27FC236}">
                <a16:creationId xmlns:a16="http://schemas.microsoft.com/office/drawing/2014/main" id="{EE1E63F6-BDBB-499A-BD54-602A75321C45}"/>
              </a:ext>
            </a:extLst>
          </p:cNvPr>
          <p:cNvPicPr>
            <a:picLocks noChangeAspect="1"/>
          </p:cNvPicPr>
          <p:nvPr/>
        </p:nvPicPr>
        <p:blipFill>
          <a:blip r:embed="rId3"/>
          <a:stretch>
            <a:fillRect/>
          </a:stretch>
        </p:blipFill>
        <p:spPr>
          <a:xfrm>
            <a:off x="6165908" y="1863675"/>
            <a:ext cx="5184397" cy="4994324"/>
          </a:xfrm>
          <a:prstGeom prst="rect">
            <a:avLst/>
          </a:prstGeom>
        </p:spPr>
      </p:pic>
    </p:spTree>
    <p:extLst>
      <p:ext uri="{BB962C8B-B14F-4D97-AF65-F5344CB8AC3E}">
        <p14:creationId xmlns:p14="http://schemas.microsoft.com/office/powerpoint/2010/main" val="104051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en-US" altLang="zh-CN" dirty="0"/>
              <a:t>stream index</a:t>
            </a:r>
            <a:r>
              <a:rPr lang="zh-CN" altLang="en-US" dirty="0"/>
              <a:t>为</a:t>
            </a:r>
            <a:r>
              <a:rPr lang="en-US" altLang="zh-CN" dirty="0"/>
              <a:t>11</a:t>
            </a:r>
            <a:r>
              <a:rPr lang="zh-CN" altLang="en-US" dirty="0"/>
              <a:t>的里面是</a:t>
            </a:r>
            <a:r>
              <a:rPr lang="en-US" altLang="zh-CN" dirty="0"/>
              <a:t>……</a:t>
            </a:r>
            <a:r>
              <a:rPr lang="zh-CN" altLang="en-US" dirty="0"/>
              <a:t>诶怎么像是一堆指令</a:t>
            </a:r>
            <a:r>
              <a:rPr lang="en-US" altLang="zh-CN" dirty="0"/>
              <a:t>p……</a:t>
            </a:r>
            <a:r>
              <a:rPr lang="en-US" altLang="zh-CN" dirty="0" err="1"/>
              <a:t>i</a:t>
            </a:r>
            <a:r>
              <a:rPr lang="en-US" altLang="zh-CN" dirty="0"/>
              <a:t>……p……3……</a:t>
            </a:r>
          </a:p>
          <a:p>
            <a:r>
              <a:rPr lang="zh-CN" altLang="en-US" dirty="0"/>
              <a:t>整理一下，大概完成了一下几条指令：</a:t>
            </a:r>
            <a:endParaRPr lang="en-US" altLang="zh-CN" dirty="0"/>
          </a:p>
          <a:p>
            <a:r>
              <a:rPr lang="en-US" dirty="0">
                <a:solidFill>
                  <a:schemeClr val="accent2"/>
                </a:solidFill>
              </a:rPr>
              <a:t>pip3 install </a:t>
            </a:r>
            <a:r>
              <a:rPr lang="en-US" dirty="0" err="1">
                <a:solidFill>
                  <a:schemeClr val="accent2"/>
                </a:solidFill>
              </a:rPr>
              <a:t>stego-lsb</a:t>
            </a:r>
            <a:endParaRPr lang="en-US" dirty="0">
              <a:solidFill>
                <a:schemeClr val="accent2"/>
              </a:solidFill>
            </a:endParaRPr>
          </a:p>
          <a:p>
            <a:r>
              <a:rPr lang="en-US" dirty="0" err="1">
                <a:solidFill>
                  <a:schemeClr val="accent2"/>
                </a:solidFill>
              </a:rPr>
              <a:t>stego-lsb</a:t>
            </a:r>
            <a:r>
              <a:rPr lang="en-US" dirty="0">
                <a:solidFill>
                  <a:schemeClr val="accent2"/>
                </a:solidFill>
              </a:rPr>
              <a:t> </a:t>
            </a:r>
            <a:r>
              <a:rPr lang="en-US" dirty="0" err="1">
                <a:solidFill>
                  <a:schemeClr val="accent2"/>
                </a:solidFill>
              </a:rPr>
              <a:t>wavsteg</a:t>
            </a:r>
            <a:r>
              <a:rPr lang="en-US" dirty="0">
                <a:solidFill>
                  <a:schemeClr val="accent2"/>
                </a:solidFill>
              </a:rPr>
              <a:t> -h -</a:t>
            </a:r>
            <a:r>
              <a:rPr lang="en-US" dirty="0" err="1">
                <a:solidFill>
                  <a:schemeClr val="accent2"/>
                </a:solidFill>
              </a:rPr>
              <a:t>i</a:t>
            </a:r>
            <a:r>
              <a:rPr lang="en-US" dirty="0">
                <a:solidFill>
                  <a:schemeClr val="accent2"/>
                </a:solidFill>
              </a:rPr>
              <a:t> ki-ringtrain.wav </a:t>
            </a:r>
          </a:p>
          <a:p>
            <a:pPr marL="0" indent="0">
              <a:buNone/>
            </a:pPr>
            <a:r>
              <a:rPr lang="en-US" dirty="0">
                <a:solidFill>
                  <a:schemeClr val="accent2"/>
                </a:solidFill>
              </a:rPr>
              <a:t>-s flag2.txt -o flag2.wav -n 1</a:t>
            </a:r>
          </a:p>
          <a:p>
            <a:r>
              <a:rPr lang="en-US" dirty="0">
                <a:solidFill>
                  <a:schemeClr val="accent2"/>
                </a:solidFill>
              </a:rPr>
              <a:t>7za a flag2.7z flag2.wav –</a:t>
            </a:r>
            <a:r>
              <a:rPr lang="en-US" dirty="0" err="1">
                <a:solidFill>
                  <a:schemeClr val="accent2"/>
                </a:solidFill>
              </a:rPr>
              <a:t>p“Wakarimasu</a:t>
            </a:r>
            <a:r>
              <a:rPr lang="en-US" dirty="0">
                <a:solidFill>
                  <a:schemeClr val="accent2"/>
                </a:solidFill>
              </a:rPr>
              <a:t>!</a:t>
            </a:r>
          </a:p>
          <a:p>
            <a:pPr marL="0" indent="0">
              <a:buNone/>
            </a:pPr>
            <a:r>
              <a:rPr lang="en-US" dirty="0">
                <a:solidFill>
                  <a:schemeClr val="accent2"/>
                </a:solidFill>
              </a:rPr>
              <a:t>`date` `</a:t>
            </a:r>
            <a:r>
              <a:rPr lang="en-US" dirty="0" err="1">
                <a:solidFill>
                  <a:schemeClr val="accent2"/>
                </a:solidFill>
              </a:rPr>
              <a:t>uname</a:t>
            </a:r>
            <a:r>
              <a:rPr lang="en-US" dirty="0">
                <a:solidFill>
                  <a:schemeClr val="accent2"/>
                </a:solidFill>
              </a:rPr>
              <a:t> –nom` `</a:t>
            </a:r>
            <a:r>
              <a:rPr lang="en-US" dirty="0" err="1">
                <a:solidFill>
                  <a:schemeClr val="accent2"/>
                </a:solidFill>
              </a:rPr>
              <a:t>nproc</a:t>
            </a:r>
            <a:r>
              <a:rPr lang="en-US" dirty="0">
                <a:solidFill>
                  <a:schemeClr val="accent2"/>
                </a:solidFill>
              </a:rPr>
              <a:t>`”</a:t>
            </a:r>
          </a:p>
          <a:p>
            <a:r>
              <a:rPr lang="zh-CN" altLang="en-US" dirty="0"/>
              <a:t>于是我们只需要逆回去就好了</a:t>
            </a:r>
            <a:endParaRPr lang="en-US" altLang="zh-CN" dirty="0"/>
          </a:p>
          <a:p>
            <a:r>
              <a:rPr lang="en-US" altLang="zh-CN" dirty="0" err="1"/>
              <a:t>nproc</a:t>
            </a:r>
            <a:r>
              <a:rPr lang="zh-CN" altLang="en-US" dirty="0"/>
              <a:t>可以在最后的通信中看见</a:t>
            </a:r>
            <a:endParaRPr lang="en-US" altLang="zh-CN" dirty="0"/>
          </a:p>
          <a:p>
            <a:endParaRPr lang="en-US" altLang="zh-CN" dirty="0"/>
          </a:p>
          <a:p>
            <a:r>
              <a:rPr lang="zh-CN" altLang="en-US" dirty="0"/>
              <a:t>以及</a:t>
            </a:r>
            <a:r>
              <a:rPr lang="en-US" altLang="zh-CN" dirty="0"/>
              <a:t>node</a:t>
            </a:r>
            <a:r>
              <a:rPr lang="zh-CN" altLang="en-US" dirty="0"/>
              <a:t>名称</a:t>
            </a:r>
            <a:endParaRPr lang="en-US" altLang="zh-CN" dirty="0"/>
          </a:p>
          <a:p>
            <a:endParaRPr lang="en-US" dirty="0"/>
          </a:p>
          <a:p>
            <a:endParaRPr lang="en-US" dirty="0"/>
          </a:p>
        </p:txBody>
      </p:sp>
      <p:pic>
        <p:nvPicPr>
          <p:cNvPr id="5" name="Picture 4">
            <a:extLst>
              <a:ext uri="{FF2B5EF4-FFF2-40B4-BE49-F238E27FC236}">
                <a16:creationId xmlns:a16="http://schemas.microsoft.com/office/drawing/2014/main" id="{68D89F2B-6A28-4B1E-BF98-E32CF566842E}"/>
              </a:ext>
            </a:extLst>
          </p:cNvPr>
          <p:cNvPicPr>
            <a:picLocks noChangeAspect="1"/>
          </p:cNvPicPr>
          <p:nvPr/>
        </p:nvPicPr>
        <p:blipFill>
          <a:blip r:embed="rId2"/>
          <a:stretch>
            <a:fillRect/>
          </a:stretch>
        </p:blipFill>
        <p:spPr>
          <a:xfrm>
            <a:off x="6393163" y="1367406"/>
            <a:ext cx="5798837" cy="5490594"/>
          </a:xfrm>
          <a:prstGeom prst="rect">
            <a:avLst/>
          </a:prstGeom>
        </p:spPr>
      </p:pic>
      <p:pic>
        <p:nvPicPr>
          <p:cNvPr id="9" name="Picture 8">
            <a:extLst>
              <a:ext uri="{FF2B5EF4-FFF2-40B4-BE49-F238E27FC236}">
                <a16:creationId xmlns:a16="http://schemas.microsoft.com/office/drawing/2014/main" id="{8EE8D4E2-04C0-4D80-B46A-07544DB60657}"/>
              </a:ext>
            </a:extLst>
          </p:cNvPr>
          <p:cNvPicPr>
            <a:picLocks noChangeAspect="1"/>
          </p:cNvPicPr>
          <p:nvPr/>
        </p:nvPicPr>
        <p:blipFill>
          <a:blip r:embed="rId3"/>
          <a:stretch>
            <a:fillRect/>
          </a:stretch>
        </p:blipFill>
        <p:spPr>
          <a:xfrm>
            <a:off x="203200" y="5470472"/>
            <a:ext cx="5506218" cy="390580"/>
          </a:xfrm>
          <a:prstGeom prst="rect">
            <a:avLst/>
          </a:prstGeom>
        </p:spPr>
      </p:pic>
      <p:pic>
        <p:nvPicPr>
          <p:cNvPr id="10" name="Picture 9">
            <a:extLst>
              <a:ext uri="{FF2B5EF4-FFF2-40B4-BE49-F238E27FC236}">
                <a16:creationId xmlns:a16="http://schemas.microsoft.com/office/drawing/2014/main" id="{0244E35E-10E4-487B-9EF3-3E2ED19B3C91}"/>
              </a:ext>
            </a:extLst>
          </p:cNvPr>
          <p:cNvPicPr>
            <a:picLocks noChangeAspect="1"/>
          </p:cNvPicPr>
          <p:nvPr/>
        </p:nvPicPr>
        <p:blipFill>
          <a:blip r:embed="rId4"/>
          <a:stretch>
            <a:fillRect/>
          </a:stretch>
        </p:blipFill>
        <p:spPr>
          <a:xfrm>
            <a:off x="2805868" y="6136055"/>
            <a:ext cx="2284044" cy="329058"/>
          </a:xfrm>
          <a:prstGeom prst="rect">
            <a:avLst/>
          </a:prstGeom>
        </p:spPr>
      </p:pic>
    </p:spTree>
    <p:extLst>
      <p:ext uri="{BB962C8B-B14F-4D97-AF65-F5344CB8AC3E}">
        <p14:creationId xmlns:p14="http://schemas.microsoft.com/office/powerpoint/2010/main" val="372900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翻车的谜语人</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a:bodyPr>
          <a:lstStyle/>
          <a:p>
            <a:r>
              <a:rPr lang="zh-CN" altLang="en-US" dirty="0"/>
              <a:t>剩下的时间</a:t>
            </a:r>
            <a:r>
              <a:rPr lang="en-US" dirty="0"/>
              <a:t>`date`</a:t>
            </a:r>
            <a:r>
              <a:rPr lang="zh-CN" altLang="en-US" dirty="0"/>
              <a:t>和</a:t>
            </a:r>
            <a:r>
              <a:rPr lang="en-US" dirty="0"/>
              <a:t>`</a:t>
            </a:r>
            <a:r>
              <a:rPr lang="en-US" dirty="0" err="1"/>
              <a:t>uname</a:t>
            </a:r>
            <a:r>
              <a:rPr lang="en-US" dirty="0"/>
              <a:t> -</a:t>
            </a:r>
            <a:r>
              <a:rPr lang="en-US" altLang="zh-CN" dirty="0"/>
              <a:t>om</a:t>
            </a:r>
            <a:r>
              <a:rPr lang="en-US" dirty="0"/>
              <a:t>`</a:t>
            </a:r>
            <a:r>
              <a:rPr lang="zh-CN" altLang="en-US" dirty="0"/>
              <a:t>就有点麻烦了，但猜测显示方法和</a:t>
            </a:r>
            <a:r>
              <a:rPr lang="en-US" altLang="zh-CN" dirty="0"/>
              <a:t>kali</a:t>
            </a:r>
            <a:r>
              <a:rPr lang="zh-CN" altLang="en-US" dirty="0"/>
              <a:t>一样</a:t>
            </a:r>
            <a:endParaRPr lang="en-US" altLang="zh-CN" dirty="0"/>
          </a:p>
          <a:p>
            <a:r>
              <a:rPr lang="zh-CN" altLang="en-US" dirty="0"/>
              <a:t>去找会发现</a:t>
            </a:r>
            <a:r>
              <a:rPr lang="en-US" dirty="0"/>
              <a:t>`</a:t>
            </a:r>
            <a:r>
              <a:rPr lang="en-US" dirty="0" err="1"/>
              <a:t>uname</a:t>
            </a:r>
            <a:r>
              <a:rPr lang="en-US" dirty="0"/>
              <a:t> -</a:t>
            </a:r>
            <a:r>
              <a:rPr lang="en-US" altLang="zh-CN" dirty="0"/>
              <a:t>om</a:t>
            </a:r>
            <a:r>
              <a:rPr lang="en-US" dirty="0"/>
              <a:t>`</a:t>
            </a:r>
            <a:r>
              <a:rPr lang="zh-CN" altLang="en-US" dirty="0"/>
              <a:t>应该是</a:t>
            </a:r>
            <a:r>
              <a:rPr lang="en-US" altLang="zh-CN" dirty="0"/>
              <a:t>x86_64 GNU/Linux</a:t>
            </a:r>
          </a:p>
          <a:p>
            <a:r>
              <a:rPr lang="en-US" altLang="zh-CN" dirty="0"/>
              <a:t>`date`</a:t>
            </a:r>
            <a:r>
              <a:rPr lang="zh-CN" altLang="en-US" dirty="0"/>
              <a:t>是这样的，不知道我的系统为啥不是</a:t>
            </a:r>
            <a:r>
              <a:rPr lang="en-US" altLang="zh-CN" dirty="0"/>
              <a:t>CST</a:t>
            </a:r>
          </a:p>
          <a:p>
            <a:r>
              <a:rPr lang="zh-CN" altLang="en-US" dirty="0"/>
              <a:t>然后就得开始猜对面机器的时区了，至于具体的时间可以在</a:t>
            </a:r>
            <a:r>
              <a:rPr lang="en-US" altLang="zh-CN" dirty="0"/>
              <a:t>log</a:t>
            </a:r>
            <a:r>
              <a:rPr lang="zh-CN" altLang="en-US" dirty="0"/>
              <a:t>中找到</a:t>
            </a:r>
            <a:endParaRPr lang="en-US" altLang="zh-CN" dirty="0"/>
          </a:p>
          <a:p>
            <a:r>
              <a:rPr lang="zh-CN" altLang="en-US" dirty="0"/>
              <a:t>由于要精确到秒，</a:t>
            </a:r>
            <a:r>
              <a:rPr lang="en-US" altLang="zh-CN" dirty="0"/>
              <a:t>log</a:t>
            </a:r>
            <a:r>
              <a:rPr lang="zh-CN" altLang="en-US" dirty="0"/>
              <a:t>里有两个时间：</a:t>
            </a:r>
            <a:endParaRPr lang="en-US" altLang="zh-CN" dirty="0"/>
          </a:p>
          <a:p>
            <a:r>
              <a:rPr lang="zh-CN" altLang="en-US" dirty="0"/>
              <a:t>一个是</a:t>
            </a:r>
            <a:r>
              <a:rPr lang="zh-CN" altLang="en-US" b="1" dirty="0">
                <a:solidFill>
                  <a:srgbClr val="7030A0"/>
                </a:solidFill>
              </a:rPr>
              <a:t>按下回车收到</a:t>
            </a:r>
            <a:r>
              <a:rPr lang="en-US" altLang="zh-CN" b="1" dirty="0" err="1">
                <a:solidFill>
                  <a:srgbClr val="7030A0"/>
                </a:solidFill>
              </a:rPr>
              <a:t>stdout</a:t>
            </a:r>
            <a:r>
              <a:rPr lang="zh-CN" altLang="en-US" b="1" dirty="0">
                <a:solidFill>
                  <a:srgbClr val="7030A0"/>
                </a:solidFill>
              </a:rPr>
              <a:t>中</a:t>
            </a:r>
            <a:r>
              <a:rPr lang="en-US" altLang="zh-CN" b="1" dirty="0">
                <a:solidFill>
                  <a:srgbClr val="7030A0"/>
                </a:solidFill>
              </a:rPr>
              <a:t>7za</a:t>
            </a:r>
            <a:r>
              <a:rPr lang="zh-CN" altLang="en-US" b="1" dirty="0">
                <a:solidFill>
                  <a:srgbClr val="7030A0"/>
                </a:solidFill>
              </a:rPr>
              <a:t>第一条返回消息的时间</a:t>
            </a:r>
            <a:endParaRPr lang="en-US" altLang="zh-CN" b="1" dirty="0">
              <a:solidFill>
                <a:srgbClr val="7030A0"/>
              </a:solidFill>
            </a:endParaRPr>
          </a:p>
          <a:p>
            <a:r>
              <a:rPr lang="zh-CN" altLang="en-US" dirty="0"/>
              <a:t>另一个是发现</a:t>
            </a:r>
            <a:r>
              <a:rPr lang="zh-CN" altLang="en-US" b="1" dirty="0">
                <a:solidFill>
                  <a:srgbClr val="7030A0"/>
                </a:solidFill>
              </a:rPr>
              <a:t>通信中有个目录列表的结果</a:t>
            </a:r>
            <a:endParaRPr lang="en-US" altLang="zh-CN" b="1" dirty="0">
              <a:solidFill>
                <a:srgbClr val="7030A0"/>
              </a:solidFill>
            </a:endParaRPr>
          </a:p>
          <a:p>
            <a:r>
              <a:rPr lang="zh-CN" altLang="en-US" dirty="0"/>
              <a:t>刚好差了</a:t>
            </a:r>
            <a:r>
              <a:rPr lang="en-US" altLang="zh-CN" dirty="0"/>
              <a:t>1s</a:t>
            </a:r>
            <a:r>
              <a:rPr lang="zh-CN" altLang="en-US" dirty="0"/>
              <a:t>，一开始一直选第二个时间</a:t>
            </a:r>
            <a:endParaRPr lang="en-US" altLang="zh-CN" dirty="0"/>
          </a:p>
          <a:p>
            <a:r>
              <a:rPr lang="zh-CN" altLang="en-US" dirty="0"/>
              <a:t>导致我以为是别的推错了，后来给了提示</a:t>
            </a:r>
            <a:endParaRPr lang="en-US" altLang="zh-CN" dirty="0"/>
          </a:p>
          <a:p>
            <a:r>
              <a:rPr lang="zh-CN" altLang="en-US" dirty="0"/>
              <a:t>确认格式没错后才意识到应该是开始执行指令的</a:t>
            </a:r>
            <a:endParaRPr lang="en-US" altLang="zh-CN" dirty="0"/>
          </a:p>
          <a:p>
            <a:r>
              <a:rPr lang="zh-CN" altLang="en-US" dirty="0"/>
              <a:t>时间，所以选第一个，逆向解密后过程同</a:t>
            </a:r>
            <a:r>
              <a:rPr lang="en-US" altLang="zh-CN" dirty="0"/>
              <a:t>flag1</a:t>
            </a:r>
            <a:r>
              <a:rPr lang="zh-CN" altLang="en-US" dirty="0"/>
              <a:t>一样</a:t>
            </a:r>
            <a:endParaRPr lang="en-US" dirty="0"/>
          </a:p>
          <a:p>
            <a:endParaRPr lang="en-US" dirty="0"/>
          </a:p>
        </p:txBody>
      </p:sp>
      <p:pic>
        <p:nvPicPr>
          <p:cNvPr id="6" name="Picture 5">
            <a:extLst>
              <a:ext uri="{FF2B5EF4-FFF2-40B4-BE49-F238E27FC236}">
                <a16:creationId xmlns:a16="http://schemas.microsoft.com/office/drawing/2014/main" id="{386EDE32-D053-40B4-9C2F-248C35F9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142" y="1522287"/>
            <a:ext cx="3282992" cy="876964"/>
          </a:xfrm>
          <a:prstGeom prst="rect">
            <a:avLst/>
          </a:prstGeom>
        </p:spPr>
      </p:pic>
      <p:pic>
        <p:nvPicPr>
          <p:cNvPr id="7" name="Picture 6">
            <a:extLst>
              <a:ext uri="{FF2B5EF4-FFF2-40B4-BE49-F238E27FC236}">
                <a16:creationId xmlns:a16="http://schemas.microsoft.com/office/drawing/2014/main" id="{2A296467-DE70-4167-A48D-DDC541955B9A}"/>
              </a:ext>
            </a:extLst>
          </p:cNvPr>
          <p:cNvPicPr>
            <a:picLocks noChangeAspect="1"/>
          </p:cNvPicPr>
          <p:nvPr/>
        </p:nvPicPr>
        <p:blipFill>
          <a:blip r:embed="rId3"/>
          <a:stretch>
            <a:fillRect/>
          </a:stretch>
        </p:blipFill>
        <p:spPr>
          <a:xfrm>
            <a:off x="8220198" y="4005523"/>
            <a:ext cx="3971802" cy="2852476"/>
          </a:xfrm>
          <a:prstGeom prst="rect">
            <a:avLst/>
          </a:prstGeom>
        </p:spPr>
      </p:pic>
      <p:sp>
        <p:nvSpPr>
          <p:cNvPr id="11" name="Rectangle 10">
            <a:extLst>
              <a:ext uri="{FF2B5EF4-FFF2-40B4-BE49-F238E27FC236}">
                <a16:creationId xmlns:a16="http://schemas.microsoft.com/office/drawing/2014/main" id="{FF345560-B20B-4912-9C97-B912D23A4211}"/>
              </a:ext>
            </a:extLst>
          </p:cNvPr>
          <p:cNvSpPr/>
          <p:nvPr/>
        </p:nvSpPr>
        <p:spPr>
          <a:xfrm>
            <a:off x="8463026" y="4222994"/>
            <a:ext cx="3415785" cy="198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6601FE-1CFE-458B-AB2B-A97B3D07F201}"/>
              </a:ext>
            </a:extLst>
          </p:cNvPr>
          <p:cNvPicPr>
            <a:picLocks noChangeAspect="1"/>
          </p:cNvPicPr>
          <p:nvPr/>
        </p:nvPicPr>
        <p:blipFill>
          <a:blip r:embed="rId4"/>
          <a:stretch>
            <a:fillRect/>
          </a:stretch>
        </p:blipFill>
        <p:spPr>
          <a:xfrm>
            <a:off x="6688887" y="3978259"/>
            <a:ext cx="1409897" cy="1219370"/>
          </a:xfrm>
          <a:prstGeom prst="rect">
            <a:avLst/>
          </a:prstGeom>
        </p:spPr>
      </p:pic>
      <p:sp>
        <p:nvSpPr>
          <p:cNvPr id="12" name="Rectangle 11">
            <a:extLst>
              <a:ext uri="{FF2B5EF4-FFF2-40B4-BE49-F238E27FC236}">
                <a16:creationId xmlns:a16="http://schemas.microsoft.com/office/drawing/2014/main" id="{AE1E7415-4544-4A2E-9658-2363FC4BBE4A}"/>
              </a:ext>
            </a:extLst>
          </p:cNvPr>
          <p:cNvSpPr/>
          <p:nvPr/>
        </p:nvSpPr>
        <p:spPr>
          <a:xfrm>
            <a:off x="6688887" y="4719343"/>
            <a:ext cx="1409897" cy="478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3C4B2B-D668-4DA6-806F-1EB6E655C6DF}"/>
              </a:ext>
            </a:extLst>
          </p:cNvPr>
          <p:cNvSpPr txBox="1"/>
          <p:nvPr/>
        </p:nvSpPr>
        <p:spPr>
          <a:xfrm>
            <a:off x="123822" y="6434569"/>
            <a:ext cx="8288323" cy="369332"/>
          </a:xfrm>
          <a:prstGeom prst="rect">
            <a:avLst/>
          </a:prstGeom>
          <a:noFill/>
        </p:spPr>
        <p:txBody>
          <a:bodyPr wrap="square" rtlCol="0">
            <a:spAutoFit/>
          </a:bodyPr>
          <a:lstStyle/>
          <a:p>
            <a:r>
              <a:rPr lang="en-US" dirty="0" err="1">
                <a:solidFill>
                  <a:schemeClr val="accent2"/>
                </a:solidFill>
              </a:rPr>
              <a:t>Wakarimasu</a:t>
            </a:r>
            <a:r>
              <a:rPr lang="en-US" dirty="0">
                <a:solidFill>
                  <a:schemeClr val="accent2"/>
                </a:solidFill>
              </a:rPr>
              <a:t>! Sat 06 Nov 2021 03:44:15 PM CST you-kali-</a:t>
            </a:r>
            <a:r>
              <a:rPr lang="en-US" dirty="0" err="1">
                <a:solidFill>
                  <a:schemeClr val="accent2"/>
                </a:solidFill>
              </a:rPr>
              <a:t>vm</a:t>
            </a:r>
            <a:r>
              <a:rPr lang="en-US" dirty="0">
                <a:solidFill>
                  <a:schemeClr val="accent2"/>
                </a:solidFill>
              </a:rPr>
              <a:t> x86_64 GNU/Linux 8</a:t>
            </a:r>
          </a:p>
        </p:txBody>
      </p:sp>
    </p:spTree>
    <p:extLst>
      <p:ext uri="{BB962C8B-B14F-4D97-AF65-F5344CB8AC3E}">
        <p14:creationId xmlns:p14="http://schemas.microsoft.com/office/powerpoint/2010/main" val="141061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b="1" dirty="0"/>
              <a:t>吹爆</a:t>
            </a:r>
            <a:r>
              <a:rPr lang="en-US" altLang="zh-CN" b="1" dirty="0" err="1"/>
              <a:t>MaxXing</a:t>
            </a:r>
            <a:r>
              <a:rPr lang="zh-CN" altLang="en-US" b="1" dirty="0"/>
              <a:t>！</a:t>
            </a:r>
            <a:r>
              <a:rPr lang="zh-CN" altLang="en-US" dirty="0"/>
              <a:t>虽然比赛的时候由于分值低和做得人少没先去看，只做了一个</a:t>
            </a:r>
            <a:r>
              <a:rPr lang="en-US" altLang="zh-CN" dirty="0"/>
              <a:t>flag</a:t>
            </a:r>
            <a:r>
              <a:rPr lang="zh-CN" altLang="en-US" dirty="0"/>
              <a:t>，但是一个很好玩的题，于是赛后这一天补完了。</a:t>
            </a:r>
            <a:endParaRPr lang="en-US" altLang="zh-CN" dirty="0"/>
          </a:p>
          <a:p>
            <a:r>
              <a:rPr lang="zh-CN" altLang="en-US" dirty="0"/>
              <a:t>拿到</a:t>
            </a:r>
            <a:r>
              <a:rPr lang="en-US" altLang="zh-CN" dirty="0"/>
              <a:t>mp3</a:t>
            </a:r>
            <a:r>
              <a:rPr lang="zh-CN" altLang="en-US" dirty="0"/>
              <a:t>首先看有没有残留</a:t>
            </a:r>
            <a:r>
              <a:rPr lang="en-US" altLang="zh-CN" dirty="0"/>
              <a:t>/</a:t>
            </a:r>
            <a:r>
              <a:rPr lang="zh-CN" altLang="en-US" dirty="0"/>
              <a:t>提示信息</a:t>
            </a:r>
            <a:endParaRPr lang="en-US" altLang="zh-CN" dirty="0"/>
          </a:p>
          <a:p>
            <a:r>
              <a:rPr lang="zh-CN" altLang="en-US" dirty="0"/>
              <a:t>等下好家伙</a:t>
            </a:r>
            <a:r>
              <a:rPr lang="en-US" altLang="zh-CN" dirty="0"/>
              <a:t>……</a:t>
            </a:r>
            <a:r>
              <a:rPr lang="zh-CN" altLang="en-US" dirty="0"/>
              <a:t>直接显示出来了，那就先按这个做吧</a:t>
            </a:r>
            <a:endParaRPr lang="en-US" altLang="zh-CN" dirty="0"/>
          </a:p>
          <a:p>
            <a:pPr marL="0" lvl="0" indent="0">
              <a:buNone/>
            </a:pPr>
            <a:r>
              <a:rPr lang="ja-JP" altLang="en-US" sz="3600" b="1" dirty="0">
                <a:solidFill>
                  <a:srgbClr val="0070C0"/>
                </a:solidFill>
              </a:rPr>
              <a:t>夢は時空を越えて</a:t>
            </a:r>
            <a:endParaRPr lang="en-US" altLang="zh-CN" dirty="0">
              <a:solidFill>
                <a:prstClr val="black"/>
              </a:solidFill>
            </a:endParaRPr>
          </a:p>
          <a:p>
            <a:pPr lvl="0"/>
            <a:r>
              <a:rPr lang="zh-CN" altLang="en-US" dirty="0">
                <a:solidFill>
                  <a:prstClr val="black"/>
                </a:solidFill>
              </a:rPr>
              <a:t>由于有</a:t>
            </a:r>
            <a:r>
              <a:rPr lang="en-US" altLang="zh-CN" b="1" dirty="0" err="1">
                <a:solidFill>
                  <a:prstClr val="black"/>
                </a:solidFill>
              </a:rPr>
              <a:t>PotPlayer</a:t>
            </a:r>
            <a:r>
              <a:rPr lang="zh-CN" altLang="en-US" dirty="0">
                <a:solidFill>
                  <a:prstClr val="black"/>
                </a:solidFill>
              </a:rPr>
              <a:t>，直接从里面取出了封面</a:t>
            </a:r>
            <a:endParaRPr lang="en-US" altLang="zh-CN" dirty="0">
              <a:solidFill>
                <a:prstClr val="black"/>
              </a:solidFill>
            </a:endParaRPr>
          </a:p>
          <a:p>
            <a:pPr lvl="0"/>
            <a:r>
              <a:rPr lang="zh-CN" altLang="en-US" dirty="0">
                <a:solidFill>
                  <a:prstClr val="black"/>
                </a:solidFill>
              </a:rPr>
              <a:t>看不出来有什么猫腻，拖到</a:t>
            </a:r>
            <a:r>
              <a:rPr lang="en-US" altLang="zh-CN" dirty="0" err="1">
                <a:solidFill>
                  <a:prstClr val="black"/>
                </a:solidFill>
              </a:rPr>
              <a:t>stegsolve</a:t>
            </a:r>
            <a:r>
              <a:rPr lang="zh-CN" altLang="en-US" dirty="0">
                <a:solidFill>
                  <a:prstClr val="black"/>
                </a:solidFill>
              </a:rPr>
              <a:t>里看一眼</a:t>
            </a:r>
            <a:endParaRPr lang="en-US" altLang="zh-CN" dirty="0">
              <a:solidFill>
                <a:prstClr val="black"/>
              </a:solidFill>
            </a:endParaRPr>
          </a:p>
          <a:p>
            <a:pPr lvl="0"/>
            <a:r>
              <a:rPr lang="zh-CN" altLang="en-US" dirty="0">
                <a:solidFill>
                  <a:prstClr val="black"/>
                </a:solidFill>
              </a:rPr>
              <a:t>切换一遍底下的选项都看不出啥</a:t>
            </a:r>
            <a:endParaRPr lang="en-US" altLang="zh-CN" dirty="0">
              <a:solidFill>
                <a:prstClr val="black"/>
              </a:solidFill>
            </a:endParaRPr>
          </a:p>
          <a:p>
            <a:pPr lvl="0"/>
            <a:r>
              <a:rPr lang="zh-CN" altLang="en-US" dirty="0">
                <a:solidFill>
                  <a:prstClr val="black"/>
                </a:solidFill>
              </a:rPr>
              <a:t>于是考虑</a:t>
            </a:r>
            <a:r>
              <a:rPr lang="en-US" altLang="zh-CN" b="1" dirty="0" err="1">
                <a:solidFill>
                  <a:prstClr val="black"/>
                </a:solidFill>
              </a:rPr>
              <a:t>lsb</a:t>
            </a:r>
            <a:r>
              <a:rPr lang="zh-CN" altLang="en-US" b="1" dirty="0">
                <a:solidFill>
                  <a:prstClr val="black"/>
                </a:solidFill>
              </a:rPr>
              <a:t>隐写</a:t>
            </a:r>
            <a:r>
              <a:rPr lang="zh-CN" altLang="en-US" dirty="0">
                <a:solidFill>
                  <a:prstClr val="black"/>
                </a:solidFill>
              </a:rPr>
              <a:t>，用</a:t>
            </a:r>
            <a:r>
              <a:rPr lang="en-US" altLang="zh-CN" dirty="0">
                <a:solidFill>
                  <a:prstClr val="black"/>
                </a:solidFill>
              </a:rPr>
              <a:t>data extract</a:t>
            </a:r>
            <a:r>
              <a:rPr lang="zh-CN" altLang="en-US" dirty="0">
                <a:solidFill>
                  <a:prstClr val="black"/>
                </a:solidFill>
              </a:rPr>
              <a:t>功能试一下</a:t>
            </a:r>
            <a:endParaRPr lang="en-US" altLang="zh-CN" dirty="0">
              <a:solidFill>
                <a:prstClr val="black"/>
              </a:solidFill>
            </a:endParaRPr>
          </a:p>
        </p:txBody>
      </p:sp>
      <p:pic>
        <p:nvPicPr>
          <p:cNvPr id="5" name="Picture 4">
            <a:extLst>
              <a:ext uri="{FF2B5EF4-FFF2-40B4-BE49-F238E27FC236}">
                <a16:creationId xmlns:a16="http://schemas.microsoft.com/office/drawing/2014/main" id="{53B4B7FE-203A-4B2D-87DA-7DE3C73E1A74}"/>
              </a:ext>
            </a:extLst>
          </p:cNvPr>
          <p:cNvPicPr>
            <a:picLocks noChangeAspect="1"/>
          </p:cNvPicPr>
          <p:nvPr/>
        </p:nvPicPr>
        <p:blipFill>
          <a:blip r:embed="rId2"/>
          <a:stretch>
            <a:fillRect/>
          </a:stretch>
        </p:blipFill>
        <p:spPr>
          <a:xfrm>
            <a:off x="6333307" y="1748149"/>
            <a:ext cx="5858693" cy="543001"/>
          </a:xfrm>
          <a:prstGeom prst="rect">
            <a:avLst/>
          </a:prstGeom>
        </p:spPr>
      </p:pic>
      <p:pic>
        <p:nvPicPr>
          <p:cNvPr id="7" name="Picture 6">
            <a:extLst>
              <a:ext uri="{FF2B5EF4-FFF2-40B4-BE49-F238E27FC236}">
                <a16:creationId xmlns:a16="http://schemas.microsoft.com/office/drawing/2014/main" id="{1BD8FF77-6465-406F-BB30-D16CE7D0C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55" y="2778155"/>
            <a:ext cx="4079846" cy="4079846"/>
          </a:xfrm>
          <a:prstGeom prst="rect">
            <a:avLst/>
          </a:prstGeom>
        </p:spPr>
      </p:pic>
    </p:spTree>
    <p:extLst>
      <p:ext uri="{BB962C8B-B14F-4D97-AF65-F5344CB8AC3E}">
        <p14:creationId xmlns:p14="http://schemas.microsoft.com/office/powerpoint/2010/main" val="323836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夢は時空を越えて</a:t>
            </a:r>
            <a:endParaRPr lang="en-US" altLang="zh-CN" dirty="0">
              <a:solidFill>
                <a:prstClr val="black"/>
              </a:solidFill>
            </a:endParaRPr>
          </a:p>
          <a:p>
            <a:pPr lvl="0"/>
            <a:r>
              <a:rPr lang="en-US" altLang="zh-CN" dirty="0">
                <a:solidFill>
                  <a:prstClr val="black"/>
                </a:solidFill>
              </a:rPr>
              <a:t>PNG……</a:t>
            </a:r>
            <a:r>
              <a:rPr lang="zh-CN" altLang="en-US" dirty="0">
                <a:solidFill>
                  <a:prstClr val="black"/>
                </a:solidFill>
              </a:rPr>
              <a:t>快乐了，提取出来看看是什么图片</a:t>
            </a:r>
            <a:endParaRPr lang="en-US" altLang="zh-CN" dirty="0">
              <a:solidFill>
                <a:prstClr val="black"/>
              </a:solidFill>
            </a:endParaRPr>
          </a:p>
          <a:p>
            <a:pPr lvl="0"/>
            <a:r>
              <a:rPr lang="zh-CN" altLang="en-US" dirty="0">
                <a:solidFill>
                  <a:prstClr val="black"/>
                </a:solidFill>
              </a:rPr>
              <a:t>害</a:t>
            </a:r>
            <a:r>
              <a:rPr lang="en-US" altLang="zh-CN" dirty="0">
                <a:solidFill>
                  <a:prstClr val="black"/>
                </a:solidFill>
              </a:rPr>
              <a:t>……</a:t>
            </a:r>
            <a:r>
              <a:rPr lang="zh-CN" altLang="en-US" dirty="0">
                <a:solidFill>
                  <a:prstClr val="black"/>
                </a:solidFill>
              </a:rPr>
              <a:t>原来不是</a:t>
            </a:r>
            <a:r>
              <a:rPr lang="en-US" altLang="zh-CN" dirty="0">
                <a:solidFill>
                  <a:prstClr val="black"/>
                </a:solidFill>
              </a:rPr>
              <a:t>flag</a:t>
            </a:r>
          </a:p>
          <a:p>
            <a:pPr lvl="0"/>
            <a:r>
              <a:rPr lang="zh-CN" altLang="en-US" dirty="0">
                <a:solidFill>
                  <a:prstClr val="black"/>
                </a:solidFill>
              </a:rPr>
              <a:t>于是得到了一张奇怪的</a:t>
            </a:r>
            <a:endParaRPr lang="en-US" altLang="zh-CN" dirty="0">
              <a:solidFill>
                <a:prstClr val="black"/>
              </a:solidFill>
            </a:endParaRPr>
          </a:p>
          <a:p>
            <a:pPr lvl="0"/>
            <a:r>
              <a:rPr lang="zh-CN" altLang="en-US" dirty="0">
                <a:solidFill>
                  <a:prstClr val="black"/>
                </a:solidFill>
              </a:rPr>
              <a:t>像是二维码又不是的图片</a:t>
            </a:r>
            <a:endParaRPr lang="en-US" altLang="zh-CN" dirty="0">
              <a:solidFill>
                <a:prstClr val="black"/>
              </a:solidFill>
            </a:endParaRPr>
          </a:p>
          <a:p>
            <a:pPr lvl="0"/>
            <a:r>
              <a:rPr lang="zh-CN" altLang="en-US" dirty="0">
                <a:solidFill>
                  <a:prstClr val="black"/>
                </a:solidFill>
              </a:rPr>
              <a:t>（按照上一届的经历应该</a:t>
            </a:r>
            <a:endParaRPr lang="en-US" altLang="zh-CN" dirty="0">
              <a:solidFill>
                <a:prstClr val="black"/>
              </a:solidFill>
            </a:endParaRPr>
          </a:p>
          <a:p>
            <a:pPr lvl="0"/>
            <a:r>
              <a:rPr lang="zh-CN" altLang="en-US" dirty="0">
                <a:solidFill>
                  <a:prstClr val="black"/>
                </a:solidFill>
              </a:rPr>
              <a:t>识别出来就好了吧）</a:t>
            </a:r>
            <a:endParaRPr lang="en-US" altLang="zh-CN" dirty="0">
              <a:solidFill>
                <a:prstClr val="black"/>
              </a:solidFill>
            </a:endParaRPr>
          </a:p>
          <a:p>
            <a:pPr lvl="0"/>
            <a:r>
              <a:rPr lang="en-US" altLang="zh-CN" dirty="0">
                <a:solidFill>
                  <a:prstClr val="black"/>
                </a:solidFill>
              </a:rPr>
              <a:t>Google</a:t>
            </a:r>
            <a:r>
              <a:rPr lang="zh-CN" altLang="en-US" dirty="0">
                <a:solidFill>
                  <a:prstClr val="black"/>
                </a:solidFill>
              </a:rPr>
              <a:t>识图了一下知道这玩意是叫</a:t>
            </a:r>
            <a:r>
              <a:rPr lang="en-US" altLang="zh-CN" b="1" dirty="0">
                <a:solidFill>
                  <a:prstClr val="black"/>
                </a:solidFill>
              </a:rPr>
              <a:t>Aztec Code</a:t>
            </a:r>
            <a:r>
              <a:rPr lang="zh-CN" altLang="en-US" dirty="0">
                <a:solidFill>
                  <a:prstClr val="black"/>
                </a:solidFill>
              </a:rPr>
              <a:t>找个在线网站识别一下</a:t>
            </a:r>
            <a:endParaRPr lang="en-US" altLang="zh-CN" dirty="0">
              <a:solidFill>
                <a:prstClr val="black"/>
              </a:solidFill>
            </a:endParaRPr>
          </a:p>
          <a:p>
            <a:pPr lvl="0"/>
            <a:r>
              <a:rPr lang="zh-CN" altLang="en-US" dirty="0">
                <a:solidFill>
                  <a:prstClr val="black"/>
                </a:solidFill>
              </a:rPr>
              <a:t>什么玩意</a:t>
            </a:r>
            <a:r>
              <a:rPr lang="en-US" altLang="zh-CN" dirty="0">
                <a:solidFill>
                  <a:prstClr val="black"/>
                </a:solidFill>
              </a:rPr>
              <a:t>……</a:t>
            </a:r>
            <a:r>
              <a:rPr lang="zh-CN" altLang="en-US" dirty="0">
                <a:solidFill>
                  <a:prstClr val="black"/>
                </a:solidFill>
              </a:rPr>
              <a:t>好吧熟练的我知道这是经典</a:t>
            </a:r>
            <a:endParaRPr lang="en-US" altLang="zh-CN" dirty="0">
              <a:solidFill>
                <a:prstClr val="black"/>
              </a:solidFill>
            </a:endParaRPr>
          </a:p>
          <a:p>
            <a:pPr lvl="0"/>
            <a:r>
              <a:rPr lang="zh-CN" altLang="en-US" dirty="0">
                <a:solidFill>
                  <a:prstClr val="black"/>
                </a:solidFill>
              </a:rPr>
              <a:t>凯撒加密了，所以</a:t>
            </a:r>
            <a:r>
              <a:rPr lang="en-US" altLang="zh-CN" b="1" dirty="0">
                <a:solidFill>
                  <a:prstClr val="black"/>
                </a:solidFill>
              </a:rPr>
              <a:t>ROT13</a:t>
            </a:r>
            <a:r>
              <a:rPr lang="zh-CN" altLang="en-US" dirty="0">
                <a:solidFill>
                  <a:prstClr val="black"/>
                </a:solidFill>
              </a:rPr>
              <a:t>一下得到</a:t>
            </a:r>
            <a:endParaRPr lang="en-US" altLang="zh-CN" dirty="0">
              <a:solidFill>
                <a:prstClr val="black"/>
              </a:solidFill>
            </a:endParaRPr>
          </a:p>
          <a:p>
            <a:pPr lvl="0"/>
            <a:r>
              <a:rPr lang="en-US" altLang="zh-CN" dirty="0" err="1">
                <a:solidFill>
                  <a:prstClr val="black"/>
                </a:solidFill>
              </a:rPr>
              <a:t>woc</a:t>
            </a:r>
            <a:r>
              <a:rPr lang="en-US" altLang="zh-CN" dirty="0">
                <a:solidFill>
                  <a:prstClr val="black"/>
                </a:solidFill>
              </a:rPr>
              <a:t>……</a:t>
            </a:r>
            <a:r>
              <a:rPr lang="zh-CN" altLang="en-US" dirty="0">
                <a:solidFill>
                  <a:prstClr val="black"/>
                </a:solidFill>
              </a:rPr>
              <a:t>怎么还没结束</a:t>
            </a:r>
            <a:endParaRPr lang="en-US" altLang="zh-CN" dirty="0">
              <a:solidFill>
                <a:prstClr val="black"/>
              </a:solidFill>
            </a:endParaRPr>
          </a:p>
        </p:txBody>
      </p:sp>
      <p:pic>
        <p:nvPicPr>
          <p:cNvPr id="6" name="Picture 5">
            <a:extLst>
              <a:ext uri="{FF2B5EF4-FFF2-40B4-BE49-F238E27FC236}">
                <a16:creationId xmlns:a16="http://schemas.microsoft.com/office/drawing/2014/main" id="{8CEB8D9A-8C72-4584-9D69-064280D5B871}"/>
              </a:ext>
            </a:extLst>
          </p:cNvPr>
          <p:cNvPicPr>
            <a:picLocks noChangeAspect="1"/>
          </p:cNvPicPr>
          <p:nvPr/>
        </p:nvPicPr>
        <p:blipFill>
          <a:blip r:embed="rId2"/>
          <a:stretch>
            <a:fillRect/>
          </a:stretch>
        </p:blipFill>
        <p:spPr>
          <a:xfrm>
            <a:off x="6817100" y="67112"/>
            <a:ext cx="5374900" cy="4172125"/>
          </a:xfrm>
          <a:prstGeom prst="rect">
            <a:avLst/>
          </a:prstGeom>
        </p:spPr>
      </p:pic>
      <p:pic>
        <p:nvPicPr>
          <p:cNvPr id="8" name="Picture 7">
            <a:extLst>
              <a:ext uri="{FF2B5EF4-FFF2-40B4-BE49-F238E27FC236}">
                <a16:creationId xmlns:a16="http://schemas.microsoft.com/office/drawing/2014/main" id="{0637F785-B2D9-4A0B-9CF1-46C2EB9F0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589" y="2119618"/>
            <a:ext cx="2175544" cy="2175544"/>
          </a:xfrm>
          <a:prstGeom prst="rect">
            <a:avLst/>
          </a:prstGeom>
        </p:spPr>
      </p:pic>
      <p:pic>
        <p:nvPicPr>
          <p:cNvPr id="9" name="Picture 8">
            <a:extLst>
              <a:ext uri="{FF2B5EF4-FFF2-40B4-BE49-F238E27FC236}">
                <a16:creationId xmlns:a16="http://schemas.microsoft.com/office/drawing/2014/main" id="{8E567472-F6B8-41C0-B79F-695E3EA40746}"/>
              </a:ext>
            </a:extLst>
          </p:cNvPr>
          <p:cNvPicPr>
            <a:picLocks noChangeAspect="1"/>
          </p:cNvPicPr>
          <p:nvPr/>
        </p:nvPicPr>
        <p:blipFill>
          <a:blip r:embed="rId4"/>
          <a:stretch>
            <a:fillRect/>
          </a:stretch>
        </p:blipFill>
        <p:spPr>
          <a:xfrm>
            <a:off x="6549133" y="5010129"/>
            <a:ext cx="5064289" cy="649049"/>
          </a:xfrm>
          <a:prstGeom prst="rect">
            <a:avLst/>
          </a:prstGeom>
        </p:spPr>
      </p:pic>
      <p:pic>
        <p:nvPicPr>
          <p:cNvPr id="10" name="Picture 9">
            <a:extLst>
              <a:ext uri="{FF2B5EF4-FFF2-40B4-BE49-F238E27FC236}">
                <a16:creationId xmlns:a16="http://schemas.microsoft.com/office/drawing/2014/main" id="{C47E2167-0675-4353-A975-94AAB7D49747}"/>
              </a:ext>
            </a:extLst>
          </p:cNvPr>
          <p:cNvPicPr>
            <a:picLocks noChangeAspect="1"/>
          </p:cNvPicPr>
          <p:nvPr/>
        </p:nvPicPr>
        <p:blipFill>
          <a:blip r:embed="rId5"/>
          <a:stretch>
            <a:fillRect/>
          </a:stretch>
        </p:blipFill>
        <p:spPr>
          <a:xfrm>
            <a:off x="5615640" y="5659178"/>
            <a:ext cx="2854015" cy="478012"/>
          </a:xfrm>
          <a:prstGeom prst="rect">
            <a:avLst/>
          </a:prstGeom>
        </p:spPr>
      </p:pic>
    </p:spTree>
    <p:extLst>
      <p:ext uri="{BB962C8B-B14F-4D97-AF65-F5344CB8AC3E}">
        <p14:creationId xmlns:p14="http://schemas.microsoft.com/office/powerpoint/2010/main" val="78818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夢は時空を越えて</a:t>
            </a:r>
            <a:endParaRPr lang="en-US" altLang="zh-CN" dirty="0">
              <a:solidFill>
                <a:prstClr val="black"/>
              </a:solidFill>
            </a:endParaRPr>
          </a:p>
          <a:p>
            <a:pPr lvl="0"/>
            <a:r>
              <a:rPr lang="zh-CN" altLang="en-US" dirty="0">
                <a:solidFill>
                  <a:prstClr val="black"/>
                </a:solidFill>
              </a:rPr>
              <a:t>这个直方图指谁的呀，在封面上试了一下得到奇怪的东西根本看不懂</a:t>
            </a:r>
            <a:endParaRPr lang="en-US" altLang="zh-CN" dirty="0">
              <a:solidFill>
                <a:prstClr val="black"/>
              </a:solidFill>
            </a:endParaRPr>
          </a:p>
          <a:p>
            <a:pPr lvl="0"/>
            <a:r>
              <a:rPr lang="zh-CN" altLang="en-US" dirty="0">
                <a:solidFill>
                  <a:prstClr val="black"/>
                </a:solidFill>
              </a:rPr>
              <a:t>而且还是彩色的，于是突然想起刚刚的</a:t>
            </a:r>
            <a:r>
              <a:rPr lang="en-US" altLang="zh-CN" dirty="0">
                <a:solidFill>
                  <a:prstClr val="black"/>
                </a:solidFill>
              </a:rPr>
              <a:t>Aztec Code</a:t>
            </a:r>
            <a:r>
              <a:rPr lang="zh-CN" altLang="en-US" dirty="0">
                <a:solidFill>
                  <a:prstClr val="black"/>
                </a:solidFill>
              </a:rPr>
              <a:t>怎么看起来</a:t>
            </a:r>
            <a:r>
              <a:rPr lang="zh-CN" altLang="en-US" b="1" dirty="0">
                <a:solidFill>
                  <a:prstClr val="black"/>
                </a:solidFill>
              </a:rPr>
              <a:t>怪怪的</a:t>
            </a:r>
            <a:endParaRPr lang="en-US" altLang="zh-CN" b="1" dirty="0">
              <a:solidFill>
                <a:prstClr val="black"/>
              </a:solidFill>
            </a:endParaRPr>
          </a:p>
          <a:p>
            <a:pPr lvl="0"/>
            <a:r>
              <a:rPr lang="zh-CN" altLang="en-US" dirty="0">
                <a:solidFill>
                  <a:prstClr val="black"/>
                </a:solidFill>
              </a:rPr>
              <a:t>哦原来就是灰度图而且上面颜色深下面颜色浅呀，拿</a:t>
            </a:r>
            <a:r>
              <a:rPr lang="en-US" altLang="zh-CN" dirty="0" err="1">
                <a:solidFill>
                  <a:prstClr val="black"/>
                </a:solidFill>
              </a:rPr>
              <a:t>opencv</a:t>
            </a:r>
            <a:r>
              <a:rPr lang="zh-CN" altLang="en-US" dirty="0">
                <a:solidFill>
                  <a:prstClr val="black"/>
                </a:solidFill>
              </a:rPr>
              <a:t>画个直方图好了</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得到一堆意义不明的数据和一张图，这是什么呢，难道</a:t>
            </a:r>
            <a:r>
              <a:rPr lang="en-US" altLang="zh-CN" dirty="0">
                <a:solidFill>
                  <a:prstClr val="black"/>
                </a:solidFill>
              </a:rPr>
              <a:t>8196</a:t>
            </a:r>
            <a:r>
              <a:rPr lang="zh-CN" altLang="en-US" dirty="0">
                <a:solidFill>
                  <a:prstClr val="black"/>
                </a:solidFill>
              </a:rPr>
              <a:t>代表</a:t>
            </a:r>
            <a:r>
              <a:rPr lang="en-US" altLang="zh-CN" dirty="0">
                <a:solidFill>
                  <a:prstClr val="black"/>
                </a:solidFill>
              </a:rPr>
              <a:t>1</a:t>
            </a:r>
            <a:r>
              <a:rPr lang="zh-CN" altLang="en-US" dirty="0">
                <a:solidFill>
                  <a:prstClr val="black"/>
                </a:solidFill>
              </a:rPr>
              <a:t>，其他代表</a:t>
            </a:r>
            <a:r>
              <a:rPr lang="en-US" altLang="zh-CN" dirty="0">
                <a:solidFill>
                  <a:prstClr val="black"/>
                </a:solidFill>
              </a:rPr>
              <a:t>0</a:t>
            </a:r>
            <a:r>
              <a:rPr lang="zh-CN" altLang="en-US" dirty="0">
                <a:solidFill>
                  <a:prstClr val="black"/>
                </a:solidFill>
              </a:rPr>
              <a:t>转换一下就可以得到</a:t>
            </a:r>
            <a:r>
              <a:rPr lang="en-US" altLang="zh-CN" dirty="0">
                <a:solidFill>
                  <a:prstClr val="black"/>
                </a:solidFill>
              </a:rPr>
              <a:t>flag</a:t>
            </a:r>
            <a:r>
              <a:rPr lang="zh-CN" altLang="en-US" dirty="0">
                <a:solidFill>
                  <a:prstClr val="black"/>
                </a:solidFill>
              </a:rPr>
              <a:t>？</a:t>
            </a:r>
            <a:endParaRPr lang="en-US" altLang="zh-CN" dirty="0">
              <a:solidFill>
                <a:prstClr val="black"/>
              </a:solidFill>
            </a:endParaRPr>
          </a:p>
          <a:p>
            <a:pPr lvl="0"/>
            <a:r>
              <a:rPr lang="zh-CN" altLang="en-US" dirty="0">
                <a:solidFill>
                  <a:prstClr val="black"/>
                </a:solidFill>
              </a:rPr>
              <a:t>试了试发现不对全是乱码</a:t>
            </a:r>
            <a:endParaRPr lang="en-US" altLang="zh-CN" dirty="0">
              <a:solidFill>
                <a:prstClr val="black"/>
              </a:solidFill>
            </a:endParaRPr>
          </a:p>
        </p:txBody>
      </p:sp>
      <p:pic>
        <p:nvPicPr>
          <p:cNvPr id="8" name="Picture 7">
            <a:extLst>
              <a:ext uri="{FF2B5EF4-FFF2-40B4-BE49-F238E27FC236}">
                <a16:creationId xmlns:a16="http://schemas.microsoft.com/office/drawing/2014/main" id="{0637F785-B2D9-4A0B-9CF1-46C2EB9F0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906" y="0"/>
            <a:ext cx="1605094" cy="1605094"/>
          </a:xfrm>
          <a:prstGeom prst="rect">
            <a:avLst/>
          </a:prstGeom>
        </p:spPr>
      </p:pic>
      <p:pic>
        <p:nvPicPr>
          <p:cNvPr id="4" name="Picture 3">
            <a:extLst>
              <a:ext uri="{FF2B5EF4-FFF2-40B4-BE49-F238E27FC236}">
                <a16:creationId xmlns:a16="http://schemas.microsoft.com/office/drawing/2014/main" id="{C3E8EB8B-A139-4A01-97FD-83CD9ABCD93C}"/>
              </a:ext>
            </a:extLst>
          </p:cNvPr>
          <p:cNvPicPr>
            <a:picLocks noChangeAspect="1"/>
          </p:cNvPicPr>
          <p:nvPr/>
        </p:nvPicPr>
        <p:blipFill>
          <a:blip r:embed="rId3"/>
          <a:stretch>
            <a:fillRect/>
          </a:stretch>
        </p:blipFill>
        <p:spPr>
          <a:xfrm>
            <a:off x="906475" y="3074632"/>
            <a:ext cx="4563147" cy="1509824"/>
          </a:xfrm>
          <a:prstGeom prst="rect">
            <a:avLst/>
          </a:prstGeom>
        </p:spPr>
      </p:pic>
      <p:pic>
        <p:nvPicPr>
          <p:cNvPr id="5" name="Picture 4">
            <a:extLst>
              <a:ext uri="{FF2B5EF4-FFF2-40B4-BE49-F238E27FC236}">
                <a16:creationId xmlns:a16="http://schemas.microsoft.com/office/drawing/2014/main" id="{130FA8CA-181F-43A6-A485-68BB80A8E614}"/>
              </a:ext>
            </a:extLst>
          </p:cNvPr>
          <p:cNvPicPr>
            <a:picLocks noChangeAspect="1"/>
          </p:cNvPicPr>
          <p:nvPr/>
        </p:nvPicPr>
        <p:blipFill>
          <a:blip r:embed="rId4"/>
          <a:stretch>
            <a:fillRect/>
          </a:stretch>
        </p:blipFill>
        <p:spPr>
          <a:xfrm>
            <a:off x="5883480" y="2961314"/>
            <a:ext cx="2534052" cy="2181137"/>
          </a:xfrm>
          <a:prstGeom prst="rect">
            <a:avLst/>
          </a:prstGeom>
        </p:spPr>
      </p:pic>
    </p:spTree>
    <p:extLst>
      <p:ext uri="{BB962C8B-B14F-4D97-AF65-F5344CB8AC3E}">
        <p14:creationId xmlns:p14="http://schemas.microsoft.com/office/powerpoint/2010/main" val="386525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夢は時空を越えて</a:t>
            </a:r>
          </a:p>
          <a:p>
            <a:pPr lvl="0"/>
            <a:r>
              <a:rPr lang="en-US" altLang="zh-CN" dirty="0">
                <a:solidFill>
                  <a:prstClr val="black"/>
                </a:solidFill>
              </a:rPr>
              <a:t>0101……</a:t>
            </a:r>
            <a:r>
              <a:rPr lang="zh-CN" altLang="en-US" dirty="0">
                <a:solidFill>
                  <a:prstClr val="black"/>
                </a:solidFill>
              </a:rPr>
              <a:t>这不是条形码嘛，我在干啥</a:t>
            </a:r>
            <a:endParaRPr lang="en-US" altLang="zh-CN" dirty="0">
              <a:solidFill>
                <a:prstClr val="black"/>
              </a:solidFill>
            </a:endParaRPr>
          </a:p>
          <a:p>
            <a:pPr lvl="0"/>
            <a:r>
              <a:rPr lang="zh-CN" altLang="en-US" dirty="0">
                <a:solidFill>
                  <a:prstClr val="black"/>
                </a:solidFill>
              </a:rPr>
              <a:t>赶紧拿去扫一扫</a:t>
            </a:r>
            <a:endParaRPr lang="en-US" altLang="zh-CN" dirty="0">
              <a:solidFill>
                <a:prstClr val="black"/>
              </a:solidFill>
            </a:endParaRPr>
          </a:p>
          <a:p>
            <a:pPr lvl="0"/>
            <a:r>
              <a:rPr lang="zh-CN" altLang="en-US" dirty="0">
                <a:solidFill>
                  <a:prstClr val="black"/>
                </a:solidFill>
              </a:rPr>
              <a:t>好家伙，还没结束</a:t>
            </a:r>
            <a:endParaRPr lang="en-US" altLang="zh-CN" dirty="0">
              <a:solidFill>
                <a:prstClr val="black"/>
              </a:solidFill>
            </a:endParaRPr>
          </a:p>
          <a:p>
            <a:pPr lvl="0"/>
            <a:r>
              <a:rPr lang="zh-CN" altLang="en-US" dirty="0">
                <a:solidFill>
                  <a:prstClr val="black"/>
                </a:solidFill>
              </a:rPr>
              <a:t>看到下面这是一个叫做</a:t>
            </a:r>
            <a:r>
              <a:rPr lang="en-US" dirty="0"/>
              <a:t>Ook!</a:t>
            </a:r>
            <a:r>
              <a:rPr lang="zh-CN" altLang="en-US" dirty="0"/>
              <a:t>的语言（可以说是</a:t>
            </a:r>
            <a:r>
              <a:rPr lang="en-US" altLang="zh-CN" dirty="0"/>
              <a:t>brainfuck</a:t>
            </a:r>
            <a:r>
              <a:rPr lang="zh-CN" altLang="en-US" dirty="0"/>
              <a:t>的方言）</a:t>
            </a:r>
            <a:endParaRPr lang="en-US" altLang="zh-CN" dirty="0"/>
          </a:p>
          <a:p>
            <a:pPr lvl="0"/>
            <a:r>
              <a:rPr lang="zh-CN" altLang="en-US" dirty="0"/>
              <a:t>直接复制运行就好了，结果是</a:t>
            </a:r>
            <a:endParaRPr lang="en-US" altLang="zh-CN" dirty="0"/>
          </a:p>
          <a:p>
            <a:r>
              <a:rPr lang="en-US" dirty="0">
                <a:solidFill>
                  <a:srgbClr val="00B050"/>
                </a:solidFill>
              </a:rPr>
              <a:t>flag{y0u_h4ve_f0rgott3n_7oo_much}</a:t>
            </a:r>
          </a:p>
          <a:p>
            <a:pPr lvl="0"/>
            <a:r>
              <a:rPr lang="zh-CN" altLang="en-US" strike="sngStrike" dirty="0">
                <a:solidFill>
                  <a:prstClr val="black"/>
                </a:solidFill>
              </a:rPr>
              <a:t>（难道这只值</a:t>
            </a:r>
            <a:r>
              <a:rPr lang="en-US" altLang="zh-CN" strike="sngStrike" dirty="0">
                <a:solidFill>
                  <a:prstClr val="black"/>
                </a:solidFill>
              </a:rPr>
              <a:t>200</a:t>
            </a:r>
            <a:r>
              <a:rPr lang="zh-CN" altLang="en-US" strike="sngStrike" dirty="0">
                <a:solidFill>
                  <a:prstClr val="black"/>
                </a:solidFill>
              </a:rPr>
              <a:t>分）</a:t>
            </a:r>
            <a:endParaRPr lang="en-US" altLang="zh-CN" strike="sngStrike" dirty="0">
              <a:solidFill>
                <a:prstClr val="black"/>
              </a:solidFill>
            </a:endParaRPr>
          </a:p>
        </p:txBody>
      </p:sp>
      <p:pic>
        <p:nvPicPr>
          <p:cNvPr id="7" name="Picture 6">
            <a:extLst>
              <a:ext uri="{FF2B5EF4-FFF2-40B4-BE49-F238E27FC236}">
                <a16:creationId xmlns:a16="http://schemas.microsoft.com/office/drawing/2014/main" id="{20EDA1E3-20D4-4B7B-BEC1-9A2740464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480" y="109142"/>
            <a:ext cx="4552425" cy="2321705"/>
          </a:xfrm>
          <a:prstGeom prst="rect">
            <a:avLst/>
          </a:prstGeom>
        </p:spPr>
      </p:pic>
      <p:pic>
        <p:nvPicPr>
          <p:cNvPr id="9" name="Picture 8">
            <a:extLst>
              <a:ext uri="{FF2B5EF4-FFF2-40B4-BE49-F238E27FC236}">
                <a16:creationId xmlns:a16="http://schemas.microsoft.com/office/drawing/2014/main" id="{E3E6927D-0B05-4D51-9B11-B00BCF53C443}"/>
              </a:ext>
            </a:extLst>
          </p:cNvPr>
          <p:cNvPicPr>
            <a:picLocks noChangeAspect="1"/>
          </p:cNvPicPr>
          <p:nvPr/>
        </p:nvPicPr>
        <p:blipFill>
          <a:blip r:embed="rId3"/>
          <a:stretch>
            <a:fillRect/>
          </a:stretch>
        </p:blipFill>
        <p:spPr>
          <a:xfrm>
            <a:off x="2951310" y="1983539"/>
            <a:ext cx="4224075" cy="495682"/>
          </a:xfrm>
          <a:prstGeom prst="rect">
            <a:avLst/>
          </a:prstGeom>
        </p:spPr>
      </p:pic>
      <p:pic>
        <p:nvPicPr>
          <p:cNvPr id="10" name="Picture 9">
            <a:extLst>
              <a:ext uri="{FF2B5EF4-FFF2-40B4-BE49-F238E27FC236}">
                <a16:creationId xmlns:a16="http://schemas.microsoft.com/office/drawing/2014/main" id="{1D6BAF34-EA7E-4516-970E-54A58F4ABBC2}"/>
              </a:ext>
            </a:extLst>
          </p:cNvPr>
          <p:cNvPicPr>
            <a:picLocks noChangeAspect="1"/>
          </p:cNvPicPr>
          <p:nvPr/>
        </p:nvPicPr>
        <p:blipFill>
          <a:blip r:embed="rId4"/>
          <a:stretch>
            <a:fillRect/>
          </a:stretch>
        </p:blipFill>
        <p:spPr>
          <a:xfrm>
            <a:off x="5787917" y="3585823"/>
            <a:ext cx="6404083" cy="3114957"/>
          </a:xfrm>
          <a:prstGeom prst="rect">
            <a:avLst/>
          </a:prstGeom>
        </p:spPr>
      </p:pic>
    </p:spTree>
    <p:extLst>
      <p:ext uri="{BB962C8B-B14F-4D97-AF65-F5344CB8AC3E}">
        <p14:creationId xmlns:p14="http://schemas.microsoft.com/office/powerpoint/2010/main" val="352320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签到</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一开始用</a:t>
            </a:r>
            <a:r>
              <a:rPr lang="en-US" altLang="zh-CN" b="1" dirty="0"/>
              <a:t>Acrobat</a:t>
            </a:r>
            <a:r>
              <a:rPr lang="zh-CN" altLang="en-US" dirty="0"/>
              <a:t>打开</a:t>
            </a:r>
            <a:r>
              <a:rPr lang="en-US" altLang="zh-CN" dirty="0"/>
              <a:t>pdf</a:t>
            </a:r>
            <a:r>
              <a:rPr lang="zh-CN" altLang="en-US" dirty="0"/>
              <a:t>文件，是一堆奇怪的字符，盲猜使用一些数学符号用等特殊字体来显示后包装到</a:t>
            </a:r>
            <a:r>
              <a:rPr lang="en-US" altLang="zh-CN" dirty="0"/>
              <a:t>pdf</a:t>
            </a:r>
            <a:r>
              <a:rPr lang="zh-CN" altLang="en-US" dirty="0"/>
              <a:t>内</a:t>
            </a:r>
            <a:endParaRPr lang="en-US" altLang="zh-CN" dirty="0"/>
          </a:p>
          <a:p>
            <a:r>
              <a:rPr lang="zh-CN" altLang="en-US" dirty="0"/>
              <a:t>复制出来完全看不懂但我不相信还有蹊跷</a:t>
            </a:r>
            <a:endParaRPr lang="en-US" altLang="zh-CN" dirty="0"/>
          </a:p>
          <a:p>
            <a:r>
              <a:rPr lang="zh-CN" altLang="en-US" dirty="0"/>
              <a:t>遂用</a:t>
            </a:r>
            <a:r>
              <a:rPr lang="en-US" altLang="zh-CN" b="1" dirty="0"/>
              <a:t>Chrome</a:t>
            </a:r>
            <a:r>
              <a:rPr lang="zh-CN" altLang="en-US" dirty="0"/>
              <a:t>打开</a:t>
            </a:r>
            <a:endParaRPr lang="en-US" altLang="zh-CN" dirty="0"/>
          </a:p>
          <a:p>
            <a:r>
              <a:rPr lang="en-US" dirty="0"/>
              <a:t>fa{</a:t>
            </a:r>
            <a:r>
              <a:rPr lang="en-US" dirty="0" err="1"/>
              <a:t>aeAGetTm@ekaev</a:t>
            </a:r>
            <a:r>
              <a:rPr lang="en-US" dirty="0"/>
              <a:t>!</a:t>
            </a:r>
          </a:p>
          <a:p>
            <a:r>
              <a:rPr lang="en-US" dirty="0"/>
              <a:t>lgHv__ra_ieGeGm_1}</a:t>
            </a:r>
          </a:p>
          <a:p>
            <a:r>
              <a:rPr lang="zh-CN" altLang="en-US" dirty="0"/>
              <a:t>注意到交替读两行的字符可以得到</a:t>
            </a:r>
            <a:r>
              <a:rPr lang="en-US" altLang="zh-CN" dirty="0"/>
              <a:t>flag</a:t>
            </a:r>
          </a:p>
          <a:p>
            <a:r>
              <a:rPr lang="zh-CN" altLang="en-US" dirty="0"/>
              <a:t>于是结果为</a:t>
            </a:r>
            <a:endParaRPr lang="en-US" altLang="zh-CN" dirty="0"/>
          </a:p>
          <a:p>
            <a:r>
              <a:rPr lang="en-US" dirty="0"/>
              <a:t>flag{Have_A_Great_Time@GeekGame_v1!}</a:t>
            </a:r>
          </a:p>
        </p:txBody>
      </p:sp>
      <p:pic>
        <p:nvPicPr>
          <p:cNvPr id="4" name="Picture 3">
            <a:extLst>
              <a:ext uri="{FF2B5EF4-FFF2-40B4-BE49-F238E27FC236}">
                <a16:creationId xmlns:a16="http://schemas.microsoft.com/office/drawing/2014/main" id="{DE105384-33CE-4B5F-AAF3-6A651FB31397}"/>
              </a:ext>
            </a:extLst>
          </p:cNvPr>
          <p:cNvPicPr>
            <a:picLocks noChangeAspect="1"/>
          </p:cNvPicPr>
          <p:nvPr/>
        </p:nvPicPr>
        <p:blipFill>
          <a:blip r:embed="rId2"/>
          <a:stretch>
            <a:fillRect/>
          </a:stretch>
        </p:blipFill>
        <p:spPr>
          <a:xfrm>
            <a:off x="7342608" y="1417739"/>
            <a:ext cx="4706849" cy="5180201"/>
          </a:xfrm>
          <a:prstGeom prst="rect">
            <a:avLst/>
          </a:prstGeom>
        </p:spPr>
      </p:pic>
    </p:spTree>
    <p:extLst>
      <p:ext uri="{BB962C8B-B14F-4D97-AF65-F5344CB8AC3E}">
        <p14:creationId xmlns:p14="http://schemas.microsoft.com/office/powerpoint/2010/main" val="3322485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接下来该干什么呢？图片已经用完了，于是我们还剩下音频</a:t>
            </a:r>
            <a:endParaRPr lang="en-US" altLang="zh-CN" dirty="0">
              <a:solidFill>
                <a:prstClr val="black"/>
              </a:solidFill>
            </a:endParaRPr>
          </a:p>
          <a:p>
            <a:pPr lvl="0"/>
            <a:r>
              <a:rPr lang="zh-CN" altLang="en-US" dirty="0">
                <a:solidFill>
                  <a:prstClr val="black"/>
                </a:solidFill>
              </a:rPr>
              <a:t>考虑把音频做一些处理，拖到</a:t>
            </a:r>
            <a:r>
              <a:rPr lang="en-US" altLang="zh-CN" dirty="0">
                <a:solidFill>
                  <a:prstClr val="black"/>
                </a:solidFill>
              </a:rPr>
              <a:t>Audacity</a:t>
            </a:r>
            <a:r>
              <a:rPr lang="zh-CN" altLang="en-US" dirty="0">
                <a:solidFill>
                  <a:prstClr val="black"/>
                </a:solidFill>
              </a:rPr>
              <a:t>里</a:t>
            </a:r>
            <a:endParaRPr lang="en-US" altLang="zh-CN" dirty="0">
              <a:solidFill>
                <a:prstClr val="black"/>
              </a:solidFill>
            </a:endParaRPr>
          </a:p>
          <a:p>
            <a:pPr lvl="0"/>
            <a:r>
              <a:rPr lang="zh-CN" altLang="en-US" dirty="0">
                <a:solidFill>
                  <a:prstClr val="black"/>
                </a:solidFill>
              </a:rPr>
              <a:t>看了看波形、频谱，都没啥异常</a:t>
            </a:r>
            <a:endParaRPr lang="en-US" altLang="zh-CN" dirty="0">
              <a:solidFill>
                <a:prstClr val="black"/>
              </a:solidFill>
            </a:endParaRPr>
          </a:p>
          <a:p>
            <a:pPr lvl="0"/>
            <a:r>
              <a:rPr lang="zh-CN" altLang="en-US" dirty="0">
                <a:solidFill>
                  <a:prstClr val="black"/>
                </a:solidFill>
              </a:rPr>
              <a:t>意料之中，毕竟歌这么好听（雾）</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于是回去看直接没有认真分析的</a:t>
            </a:r>
            <a:r>
              <a:rPr lang="en-US" altLang="zh-CN" dirty="0">
                <a:solidFill>
                  <a:prstClr val="black"/>
                </a:solidFill>
              </a:rPr>
              <a:t>metadata</a:t>
            </a:r>
          </a:p>
        </p:txBody>
      </p:sp>
      <p:pic>
        <p:nvPicPr>
          <p:cNvPr id="4" name="Picture 3">
            <a:extLst>
              <a:ext uri="{FF2B5EF4-FFF2-40B4-BE49-F238E27FC236}">
                <a16:creationId xmlns:a16="http://schemas.microsoft.com/office/drawing/2014/main" id="{46209A0B-3B99-4132-9E7F-123DDF3DB235}"/>
              </a:ext>
            </a:extLst>
          </p:cNvPr>
          <p:cNvPicPr>
            <a:picLocks noChangeAspect="1"/>
          </p:cNvPicPr>
          <p:nvPr/>
        </p:nvPicPr>
        <p:blipFill>
          <a:blip r:embed="rId2"/>
          <a:stretch>
            <a:fillRect/>
          </a:stretch>
        </p:blipFill>
        <p:spPr>
          <a:xfrm>
            <a:off x="1963" y="3607266"/>
            <a:ext cx="5783433" cy="2241935"/>
          </a:xfrm>
          <a:prstGeom prst="rect">
            <a:avLst/>
          </a:prstGeom>
        </p:spPr>
      </p:pic>
      <p:pic>
        <p:nvPicPr>
          <p:cNvPr id="5" name="Picture 4">
            <a:extLst>
              <a:ext uri="{FF2B5EF4-FFF2-40B4-BE49-F238E27FC236}">
                <a16:creationId xmlns:a16="http://schemas.microsoft.com/office/drawing/2014/main" id="{7CF26B72-19C0-4574-AC13-A87AA8463D34}"/>
              </a:ext>
            </a:extLst>
          </p:cNvPr>
          <p:cNvPicPr>
            <a:picLocks noChangeAspect="1"/>
          </p:cNvPicPr>
          <p:nvPr/>
        </p:nvPicPr>
        <p:blipFill>
          <a:blip r:embed="rId3"/>
          <a:stretch>
            <a:fillRect/>
          </a:stretch>
        </p:blipFill>
        <p:spPr>
          <a:xfrm>
            <a:off x="6406606" y="3607265"/>
            <a:ext cx="5785396" cy="2241935"/>
          </a:xfrm>
          <a:prstGeom prst="rect">
            <a:avLst/>
          </a:prstGeom>
        </p:spPr>
      </p:pic>
    </p:spTree>
    <p:extLst>
      <p:ext uri="{BB962C8B-B14F-4D97-AF65-F5344CB8AC3E}">
        <p14:creationId xmlns:p14="http://schemas.microsoft.com/office/powerpoint/2010/main" val="41005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a:bodyPr>
          <a:lstStyle/>
          <a:p>
            <a:pPr marL="0" lvl="0" indent="0">
              <a:buNone/>
            </a:pPr>
            <a:r>
              <a:rPr lang="ja-JP" altLang="en-US" sz="3600" b="1" dirty="0">
                <a:solidFill>
                  <a:srgbClr val="0070C0"/>
                </a:solidFill>
              </a:rPr>
              <a:t>幻夢界</a:t>
            </a:r>
          </a:p>
          <a:p>
            <a:pPr lvl="0"/>
            <a:r>
              <a:rPr lang="zh-CN" altLang="en-US" dirty="0">
                <a:solidFill>
                  <a:prstClr val="black"/>
                </a:solidFill>
              </a:rPr>
              <a:t>于是回去看直接没有认真分析的</a:t>
            </a:r>
            <a:r>
              <a:rPr lang="en-US" altLang="zh-CN" dirty="0">
                <a:solidFill>
                  <a:prstClr val="black"/>
                </a:solidFill>
              </a:rPr>
              <a:t>metadata</a:t>
            </a:r>
            <a:r>
              <a:rPr lang="zh-CN" altLang="en-US" dirty="0">
                <a:solidFill>
                  <a:prstClr val="black"/>
                </a:solidFill>
              </a:rPr>
              <a:t>，用了</a:t>
            </a:r>
            <a:r>
              <a:rPr lang="en-US" altLang="zh-CN" dirty="0" err="1">
                <a:solidFill>
                  <a:prstClr val="black"/>
                </a:solidFill>
              </a:rPr>
              <a:t>ffprobe</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可以看出：苹果电脑上做的、有歌词</a:t>
            </a:r>
            <a:r>
              <a:rPr lang="en-US" altLang="zh-CN" dirty="0">
                <a:solidFill>
                  <a:prstClr val="black"/>
                </a:solidFill>
              </a:rPr>
              <a:t>&amp;</a:t>
            </a:r>
            <a:r>
              <a:rPr lang="zh-CN" altLang="en-US" dirty="0">
                <a:solidFill>
                  <a:prstClr val="black"/>
                </a:solidFill>
              </a:rPr>
              <a:t>文案，</a:t>
            </a:r>
            <a:r>
              <a:rPr lang="en-US" altLang="zh-CN" dirty="0">
                <a:solidFill>
                  <a:prstClr val="black"/>
                </a:solidFill>
              </a:rPr>
              <a:t>album</a:t>
            </a:r>
            <a:r>
              <a:rPr lang="zh-CN" altLang="en-US" dirty="0">
                <a:solidFill>
                  <a:prstClr val="black"/>
                </a:solidFill>
              </a:rPr>
              <a:t>那里用过的提示和</a:t>
            </a:r>
            <a:r>
              <a:rPr lang="en-US" altLang="zh-CN" dirty="0">
                <a:solidFill>
                  <a:prstClr val="black"/>
                </a:solidFill>
              </a:rPr>
              <a:t>……</a:t>
            </a:r>
          </a:p>
        </p:txBody>
      </p:sp>
      <p:pic>
        <p:nvPicPr>
          <p:cNvPr id="6" name="Picture 5">
            <a:extLst>
              <a:ext uri="{FF2B5EF4-FFF2-40B4-BE49-F238E27FC236}">
                <a16:creationId xmlns:a16="http://schemas.microsoft.com/office/drawing/2014/main" id="{3C151A4B-4E93-4135-B7A2-43649D51C15E}"/>
              </a:ext>
            </a:extLst>
          </p:cNvPr>
          <p:cNvPicPr>
            <a:picLocks noChangeAspect="1"/>
          </p:cNvPicPr>
          <p:nvPr/>
        </p:nvPicPr>
        <p:blipFill>
          <a:blip r:embed="rId2"/>
          <a:stretch>
            <a:fillRect/>
          </a:stretch>
        </p:blipFill>
        <p:spPr>
          <a:xfrm>
            <a:off x="520117" y="1929218"/>
            <a:ext cx="11278107" cy="3910785"/>
          </a:xfrm>
          <a:prstGeom prst="rect">
            <a:avLst/>
          </a:prstGeom>
        </p:spPr>
      </p:pic>
    </p:spTree>
    <p:extLst>
      <p:ext uri="{BB962C8B-B14F-4D97-AF65-F5344CB8AC3E}">
        <p14:creationId xmlns:p14="http://schemas.microsoft.com/office/powerpoint/2010/main" val="338008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这个</a:t>
            </a:r>
            <a:r>
              <a:rPr lang="en-US" altLang="zh-CN" dirty="0">
                <a:solidFill>
                  <a:prstClr val="black"/>
                </a:solidFill>
              </a:rPr>
              <a:t>TRACKTOTAL</a:t>
            </a:r>
            <a:r>
              <a:rPr lang="zh-CN" altLang="en-US" dirty="0">
                <a:solidFill>
                  <a:prstClr val="black"/>
                </a:solidFill>
              </a:rPr>
              <a:t>什么意思呀？</a:t>
            </a:r>
            <a:endParaRPr lang="en-US" altLang="zh-CN" dirty="0">
              <a:solidFill>
                <a:prstClr val="black"/>
              </a:solidFill>
            </a:endParaRPr>
          </a:p>
          <a:p>
            <a:pPr lvl="0"/>
            <a:r>
              <a:rPr lang="zh-CN" altLang="en-US" dirty="0">
                <a:solidFill>
                  <a:prstClr val="black"/>
                </a:solidFill>
              </a:rPr>
              <a:t>音轨数？怎么会这么多，而且看着像什么加密文本，拿去</a:t>
            </a:r>
            <a:r>
              <a:rPr lang="en-US" altLang="zh-CN" dirty="0">
                <a:solidFill>
                  <a:prstClr val="black"/>
                </a:solidFill>
              </a:rPr>
              <a:t>base64 decode</a:t>
            </a:r>
            <a:r>
              <a:rPr lang="zh-CN" altLang="en-US" dirty="0">
                <a:solidFill>
                  <a:prstClr val="black"/>
                </a:solidFill>
              </a:rPr>
              <a:t>下</a:t>
            </a:r>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好家伙，又是一个出题人的网站，下载后解压一下得到</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我们看看里面都是什么</a:t>
            </a:r>
            <a:endParaRPr lang="en-US" altLang="zh-CN" dirty="0">
              <a:solidFill>
                <a:prstClr val="black"/>
              </a:solidFill>
            </a:endParaRPr>
          </a:p>
          <a:p>
            <a:pPr lvl="0"/>
            <a:endParaRPr lang="en-US" altLang="zh-CN" dirty="0">
              <a:solidFill>
                <a:prstClr val="black"/>
              </a:solidFill>
            </a:endParaRPr>
          </a:p>
        </p:txBody>
      </p:sp>
      <p:pic>
        <p:nvPicPr>
          <p:cNvPr id="5" name="Picture 4">
            <a:extLst>
              <a:ext uri="{FF2B5EF4-FFF2-40B4-BE49-F238E27FC236}">
                <a16:creationId xmlns:a16="http://schemas.microsoft.com/office/drawing/2014/main" id="{F753FD23-3F4E-4CDF-ABB1-5EF8BB2AA7DA}"/>
              </a:ext>
            </a:extLst>
          </p:cNvPr>
          <p:cNvPicPr>
            <a:picLocks noChangeAspect="1"/>
          </p:cNvPicPr>
          <p:nvPr/>
        </p:nvPicPr>
        <p:blipFill>
          <a:blip r:embed="rId2"/>
          <a:stretch>
            <a:fillRect/>
          </a:stretch>
        </p:blipFill>
        <p:spPr>
          <a:xfrm>
            <a:off x="5400545" y="1610581"/>
            <a:ext cx="6239746" cy="247685"/>
          </a:xfrm>
          <a:prstGeom prst="rect">
            <a:avLst/>
          </a:prstGeom>
        </p:spPr>
      </p:pic>
      <p:pic>
        <p:nvPicPr>
          <p:cNvPr id="8" name="Picture 7">
            <a:extLst>
              <a:ext uri="{FF2B5EF4-FFF2-40B4-BE49-F238E27FC236}">
                <a16:creationId xmlns:a16="http://schemas.microsoft.com/office/drawing/2014/main" id="{A55F6A21-378E-4953-AF6F-4B936483C7A7}"/>
              </a:ext>
            </a:extLst>
          </p:cNvPr>
          <p:cNvPicPr>
            <a:picLocks noChangeAspect="1"/>
          </p:cNvPicPr>
          <p:nvPr/>
        </p:nvPicPr>
        <p:blipFill>
          <a:blip r:embed="rId3"/>
          <a:stretch>
            <a:fillRect/>
          </a:stretch>
        </p:blipFill>
        <p:spPr>
          <a:xfrm>
            <a:off x="4124017" y="2448566"/>
            <a:ext cx="2553056" cy="619211"/>
          </a:xfrm>
          <a:prstGeom prst="rect">
            <a:avLst/>
          </a:prstGeom>
        </p:spPr>
      </p:pic>
      <p:pic>
        <p:nvPicPr>
          <p:cNvPr id="9" name="Picture 8">
            <a:extLst>
              <a:ext uri="{FF2B5EF4-FFF2-40B4-BE49-F238E27FC236}">
                <a16:creationId xmlns:a16="http://schemas.microsoft.com/office/drawing/2014/main" id="{ED68875A-5406-4F77-9EE8-E8FEA66C45B7}"/>
              </a:ext>
            </a:extLst>
          </p:cNvPr>
          <p:cNvPicPr>
            <a:picLocks noChangeAspect="1"/>
          </p:cNvPicPr>
          <p:nvPr/>
        </p:nvPicPr>
        <p:blipFill>
          <a:blip r:embed="rId4"/>
          <a:stretch>
            <a:fillRect/>
          </a:stretch>
        </p:blipFill>
        <p:spPr>
          <a:xfrm>
            <a:off x="2898419" y="3548019"/>
            <a:ext cx="6945902" cy="1451716"/>
          </a:xfrm>
          <a:prstGeom prst="rect">
            <a:avLst/>
          </a:prstGeom>
        </p:spPr>
      </p:pic>
    </p:spTree>
    <p:extLst>
      <p:ext uri="{BB962C8B-B14F-4D97-AF65-F5344CB8AC3E}">
        <p14:creationId xmlns:p14="http://schemas.microsoft.com/office/powerpoint/2010/main" val="1076867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a:bodyPr>
          <a:lstStyle/>
          <a:p>
            <a:pPr marL="0" lvl="0" indent="0">
              <a:buNone/>
            </a:pPr>
            <a:r>
              <a:rPr lang="ja-JP" altLang="en-US" sz="3600" b="1" dirty="0">
                <a:solidFill>
                  <a:srgbClr val="0070C0"/>
                </a:solidFill>
              </a:rPr>
              <a:t>幻夢界</a:t>
            </a:r>
          </a:p>
          <a:p>
            <a:pPr lvl="0"/>
            <a:r>
              <a:rPr lang="en-US" altLang="zh-CN" dirty="0">
                <a:solidFill>
                  <a:prstClr val="black"/>
                </a:solidFill>
              </a:rPr>
              <a:t>foryou.txt</a:t>
            </a:r>
            <a:r>
              <a:rPr lang="zh-CN" altLang="en-US" dirty="0">
                <a:solidFill>
                  <a:prstClr val="black"/>
                </a:solidFill>
              </a:rPr>
              <a:t>里面是</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另一个是</a:t>
            </a:r>
            <a:r>
              <a:rPr lang="en-US" altLang="zh-CN" dirty="0">
                <a:solidFill>
                  <a:prstClr val="black"/>
                </a:solidFill>
              </a:rPr>
              <a:t>.</a:t>
            </a:r>
            <a:r>
              <a:rPr lang="en-US" altLang="zh-CN" dirty="0" err="1">
                <a:solidFill>
                  <a:prstClr val="black"/>
                </a:solidFill>
              </a:rPr>
              <a:t>img</a:t>
            </a:r>
            <a:r>
              <a:rPr lang="zh-CN" altLang="en-US" dirty="0">
                <a:solidFill>
                  <a:prstClr val="black"/>
                </a:solidFill>
              </a:rPr>
              <a:t>文件，懂了这个就是软盘里的东西</a:t>
            </a:r>
            <a:endParaRPr lang="en-US" altLang="zh-CN" dirty="0">
              <a:solidFill>
                <a:prstClr val="black"/>
              </a:solidFill>
            </a:endParaRPr>
          </a:p>
          <a:p>
            <a:pPr lvl="0"/>
            <a:r>
              <a:rPr lang="zh-CN" altLang="en-US" dirty="0">
                <a:solidFill>
                  <a:prstClr val="black"/>
                </a:solidFill>
              </a:rPr>
              <a:t>打开看看是啥，试着直接加载一下</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好吧，看起来不行，但用</a:t>
            </a:r>
            <a:r>
              <a:rPr lang="en-US" altLang="zh-CN" dirty="0">
                <a:solidFill>
                  <a:prstClr val="black"/>
                </a:solidFill>
              </a:rPr>
              <a:t>7zip</a:t>
            </a:r>
            <a:r>
              <a:rPr lang="zh-CN" altLang="en-US" dirty="0">
                <a:solidFill>
                  <a:prstClr val="black"/>
                </a:solidFill>
              </a:rPr>
              <a:t>解压一下发现成功了</a:t>
            </a:r>
            <a:endParaRPr lang="en-US" altLang="zh-CN" dirty="0">
              <a:solidFill>
                <a:prstClr val="black"/>
              </a:solidFill>
            </a:endParaRPr>
          </a:p>
        </p:txBody>
      </p:sp>
      <p:sp>
        <p:nvSpPr>
          <p:cNvPr id="4" name="Rectangle: Rounded Corners 3">
            <a:extLst>
              <a:ext uri="{FF2B5EF4-FFF2-40B4-BE49-F238E27FC236}">
                <a16:creationId xmlns:a16="http://schemas.microsoft.com/office/drawing/2014/main" id="{70BA1E87-46FD-43CA-B8DE-A49D260F178A}"/>
              </a:ext>
            </a:extLst>
          </p:cNvPr>
          <p:cNvSpPr/>
          <p:nvPr/>
        </p:nvSpPr>
        <p:spPr>
          <a:xfrm>
            <a:off x="251670" y="1996579"/>
            <a:ext cx="11820088" cy="18800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prstClr val="black"/>
              </a:solidFill>
            </a:endParaRPr>
          </a:p>
          <a:p>
            <a:r>
              <a:rPr lang="zh-CN" altLang="en-US" dirty="0">
                <a:solidFill>
                  <a:prstClr val="black"/>
                </a:solidFill>
              </a:rPr>
              <a:t>我有一张很久很久以前的</a:t>
            </a:r>
            <a:r>
              <a:rPr lang="zh-CN" altLang="en-US" b="1" dirty="0">
                <a:solidFill>
                  <a:prstClr val="black"/>
                </a:solidFill>
              </a:rPr>
              <a:t>软盘</a:t>
            </a:r>
            <a:r>
              <a:rPr lang="zh-CN" altLang="en-US" dirty="0">
                <a:solidFill>
                  <a:prstClr val="black"/>
                </a:solidFill>
              </a:rPr>
              <a:t>。说起来以前的操作系统还能装在</a:t>
            </a:r>
            <a:r>
              <a:rPr lang="zh-CN" altLang="en-US" b="1" dirty="0">
                <a:solidFill>
                  <a:prstClr val="black"/>
                </a:solidFill>
              </a:rPr>
              <a:t>软盘</a:t>
            </a:r>
            <a:r>
              <a:rPr lang="zh-CN" altLang="en-US" dirty="0">
                <a:solidFill>
                  <a:prstClr val="black"/>
                </a:solidFill>
              </a:rPr>
              <a:t>里，把</a:t>
            </a:r>
            <a:r>
              <a:rPr lang="zh-CN" altLang="en-US" b="1" dirty="0">
                <a:solidFill>
                  <a:prstClr val="black"/>
                </a:solidFill>
              </a:rPr>
              <a:t>软盘</a:t>
            </a:r>
            <a:r>
              <a:rPr lang="zh-CN" altLang="en-US" dirty="0">
                <a:solidFill>
                  <a:prstClr val="black"/>
                </a:solidFill>
              </a:rPr>
              <a:t>放进电脑就可以启动，很神奇吧？我给你看过这张软盘，但你总说这是</a:t>
            </a:r>
            <a:r>
              <a:rPr lang="en-US" altLang="zh-CN" dirty="0">
                <a:solidFill>
                  <a:srgbClr val="7030A0"/>
                </a:solidFill>
              </a:rPr>
              <a:t>Word</a:t>
            </a:r>
            <a:r>
              <a:rPr lang="zh-CN" altLang="en-US" dirty="0">
                <a:solidFill>
                  <a:srgbClr val="7030A0"/>
                </a:solidFill>
              </a:rPr>
              <a:t>保存图标的手办</a:t>
            </a:r>
            <a:r>
              <a:rPr lang="en-US" altLang="zh-CN" dirty="0">
                <a:solidFill>
                  <a:prstClr val="black"/>
                </a:solidFill>
              </a:rPr>
              <a:t>……</a:t>
            </a:r>
            <a:r>
              <a:rPr lang="zh-CN" altLang="en-US" dirty="0">
                <a:solidFill>
                  <a:prstClr val="black"/>
                </a:solidFill>
              </a:rPr>
              <a:t>什么跟什么啦！</a:t>
            </a:r>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现在已经没有</a:t>
            </a:r>
            <a:r>
              <a:rPr lang="zh-CN" altLang="en-US" b="1" dirty="0">
                <a:solidFill>
                  <a:prstClr val="black"/>
                </a:solidFill>
              </a:rPr>
              <a:t>带软驱的电脑</a:t>
            </a:r>
            <a:r>
              <a:rPr lang="zh-CN" altLang="en-US" dirty="0">
                <a:solidFill>
                  <a:prstClr val="black"/>
                </a:solidFill>
              </a:rPr>
              <a:t>了，甚至连带光驱的电脑都没有了。以前</a:t>
            </a:r>
            <a:r>
              <a:rPr lang="zh-CN" altLang="en-US" b="1" dirty="0">
                <a:solidFill>
                  <a:prstClr val="black"/>
                </a:solidFill>
              </a:rPr>
              <a:t>软盘</a:t>
            </a:r>
            <a:r>
              <a:rPr lang="zh-CN" altLang="en-US" dirty="0">
                <a:solidFill>
                  <a:prstClr val="black"/>
                </a:solidFill>
              </a:rPr>
              <a:t>里的那些东西，也许再也启动不了了吧。</a:t>
            </a:r>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时间过得好快啊，转眼间，就来到了现实。</a:t>
            </a:r>
            <a:r>
              <a:rPr lang="zh-CN" altLang="en-US" dirty="0"/>
              <a:t>许再也启动不了了吧。时间过得好快啊，转眼间，就来到了现实。</a:t>
            </a:r>
          </a:p>
          <a:p>
            <a:endParaRPr lang="en-US" dirty="0"/>
          </a:p>
        </p:txBody>
      </p:sp>
      <p:pic>
        <p:nvPicPr>
          <p:cNvPr id="6" name="Picture 5">
            <a:extLst>
              <a:ext uri="{FF2B5EF4-FFF2-40B4-BE49-F238E27FC236}">
                <a16:creationId xmlns:a16="http://schemas.microsoft.com/office/drawing/2014/main" id="{727B62A7-4006-4DD4-B5DA-D84EE48F2425}"/>
              </a:ext>
            </a:extLst>
          </p:cNvPr>
          <p:cNvPicPr>
            <a:picLocks noChangeAspect="1"/>
          </p:cNvPicPr>
          <p:nvPr/>
        </p:nvPicPr>
        <p:blipFill>
          <a:blip r:embed="rId2"/>
          <a:stretch>
            <a:fillRect/>
          </a:stretch>
        </p:blipFill>
        <p:spPr>
          <a:xfrm>
            <a:off x="5998238" y="4672171"/>
            <a:ext cx="3425586" cy="1188880"/>
          </a:xfrm>
          <a:prstGeom prst="rect">
            <a:avLst/>
          </a:prstGeom>
        </p:spPr>
      </p:pic>
      <p:sp>
        <p:nvSpPr>
          <p:cNvPr id="10" name="Content Placeholder 2">
            <a:extLst>
              <a:ext uri="{FF2B5EF4-FFF2-40B4-BE49-F238E27FC236}">
                <a16:creationId xmlns:a16="http://schemas.microsoft.com/office/drawing/2014/main" id="{33D1EC9E-FDFD-4B9E-9D9C-3ED7AF783506}"/>
              </a:ext>
            </a:extLst>
          </p:cNvPr>
          <p:cNvSpPr txBox="1">
            <a:spLocks/>
          </p:cNvSpPr>
          <p:nvPr/>
        </p:nvSpPr>
        <p:spPr>
          <a:xfrm>
            <a:off x="11000232" y="0"/>
            <a:ext cx="1191768" cy="368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rgbClr val="7030A0"/>
                </a:solidFill>
              </a:rPr>
              <a:t>*</a:t>
            </a:r>
            <a:r>
              <a:rPr lang="zh-CN" altLang="en-US" sz="1800" dirty="0">
                <a:solidFill>
                  <a:srgbClr val="7030A0"/>
                </a:solidFill>
              </a:rPr>
              <a:t>疑似</a:t>
            </a:r>
            <a:r>
              <a:rPr lang="en-US" altLang="zh-CN" sz="1800" dirty="0" err="1">
                <a:solidFill>
                  <a:srgbClr val="7030A0"/>
                </a:solidFill>
              </a:rPr>
              <a:t>neta</a:t>
            </a:r>
            <a:endParaRPr lang="en-US" altLang="zh-CN" sz="1800" dirty="0">
              <a:solidFill>
                <a:srgbClr val="7030A0"/>
              </a:solidFill>
            </a:endParaRPr>
          </a:p>
          <a:p>
            <a:endParaRPr lang="en-US" altLang="zh-CN" sz="1800" dirty="0">
              <a:solidFill>
                <a:srgbClr val="7030A0"/>
              </a:solidFill>
            </a:endParaRPr>
          </a:p>
        </p:txBody>
      </p:sp>
    </p:spTree>
    <p:extLst>
      <p:ext uri="{BB962C8B-B14F-4D97-AF65-F5344CB8AC3E}">
        <p14:creationId xmlns:p14="http://schemas.microsoft.com/office/powerpoint/2010/main" val="976274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于是我们得到了</a:t>
            </a:r>
            <a:endParaRPr lang="en-US" altLang="zh-CN" dirty="0">
              <a:solidFill>
                <a:prstClr val="black"/>
              </a:solidFill>
            </a:endParaRPr>
          </a:p>
          <a:p>
            <a:pPr lvl="0"/>
            <a:r>
              <a:rPr lang="en-US" altLang="zh-CN" dirty="0">
                <a:solidFill>
                  <a:prstClr val="black"/>
                </a:solidFill>
              </a:rPr>
              <a:t>NOTE.TXT</a:t>
            </a:r>
            <a:r>
              <a:rPr lang="zh-CN" altLang="en-US" dirty="0">
                <a:solidFill>
                  <a:prstClr val="black"/>
                </a:solidFill>
              </a:rPr>
              <a:t>里面是</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另一个是</a:t>
            </a:r>
            <a:r>
              <a:rPr lang="en-US" altLang="zh-CN" dirty="0">
                <a:solidFill>
                  <a:prstClr val="black"/>
                </a:solidFill>
              </a:rPr>
              <a:t>ZIP</a:t>
            </a:r>
            <a:r>
              <a:rPr lang="zh-CN" altLang="en-US" dirty="0">
                <a:solidFill>
                  <a:prstClr val="black"/>
                </a:solidFill>
              </a:rPr>
              <a:t>，懂了直接解压就好了</a:t>
            </a:r>
            <a:r>
              <a:rPr lang="en-US" altLang="zh-CN" dirty="0">
                <a:solidFill>
                  <a:prstClr val="black"/>
                </a:solidFill>
              </a:rPr>
              <a:t>……</a:t>
            </a:r>
            <a:r>
              <a:rPr lang="zh-CN" altLang="en-US" dirty="0">
                <a:solidFill>
                  <a:prstClr val="black"/>
                </a:solidFill>
              </a:rPr>
              <a:t>密码错误！</a:t>
            </a:r>
            <a:endParaRPr lang="en-US" altLang="zh-CN" dirty="0">
              <a:solidFill>
                <a:prstClr val="black"/>
              </a:solidFill>
            </a:endParaRPr>
          </a:p>
          <a:p>
            <a:pPr lvl="0"/>
            <a:r>
              <a:rPr lang="zh-CN" altLang="en-US" dirty="0">
                <a:solidFill>
                  <a:prstClr val="black"/>
                </a:solidFill>
              </a:rPr>
              <a:t>果然这一串看起来很奇怪的密码不行</a:t>
            </a:r>
            <a:endParaRPr lang="en-US" altLang="zh-CN" dirty="0">
              <a:solidFill>
                <a:prstClr val="black"/>
              </a:solidFill>
            </a:endParaRPr>
          </a:p>
          <a:p>
            <a:pPr lvl="0"/>
            <a:r>
              <a:rPr lang="zh-CN" altLang="en-US" dirty="0">
                <a:solidFill>
                  <a:prstClr val="black"/>
                </a:solidFill>
              </a:rPr>
              <a:t>到网上查一下发现这个是第五套人民币钱币箱号和冠号的一个单表加密</a:t>
            </a:r>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翻译得到</a:t>
            </a:r>
            <a:r>
              <a:rPr lang="en-US" altLang="zh-CN" dirty="0">
                <a:solidFill>
                  <a:schemeClr val="accent2"/>
                </a:solidFill>
              </a:rPr>
              <a:t>72364209117514983984</a:t>
            </a:r>
          </a:p>
          <a:p>
            <a:pPr lvl="0"/>
            <a:endParaRPr lang="en-US" altLang="zh-CN" dirty="0">
              <a:solidFill>
                <a:prstClr val="black"/>
              </a:solidFill>
            </a:endParaRPr>
          </a:p>
          <a:p>
            <a:pPr lvl="0"/>
            <a:endParaRPr lang="en-US" altLang="zh-CN" dirty="0">
              <a:solidFill>
                <a:prstClr val="black"/>
              </a:solidFill>
            </a:endParaRPr>
          </a:p>
        </p:txBody>
      </p:sp>
      <p:sp>
        <p:nvSpPr>
          <p:cNvPr id="4" name="Rectangle: Rounded Corners 3">
            <a:extLst>
              <a:ext uri="{FF2B5EF4-FFF2-40B4-BE49-F238E27FC236}">
                <a16:creationId xmlns:a16="http://schemas.microsoft.com/office/drawing/2014/main" id="{70BA1E87-46FD-43CA-B8DE-A49D260F178A}"/>
              </a:ext>
            </a:extLst>
          </p:cNvPr>
          <p:cNvSpPr/>
          <p:nvPr/>
        </p:nvSpPr>
        <p:spPr>
          <a:xfrm>
            <a:off x="2673124" y="2536986"/>
            <a:ext cx="5986244" cy="8920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备忘</a:t>
            </a:r>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密码是：宾驭令诠怀驭榕喆艺艺宾庚艺怀喆晾令喆晾怀</a:t>
            </a:r>
            <a:r>
              <a:rPr lang="zh-CN" altLang="en-US" dirty="0"/>
              <a:t>也启动不了了吧。时间过得好快啊，转眼间，就来到了现实。</a:t>
            </a:r>
          </a:p>
          <a:p>
            <a:endParaRPr lang="en-US" dirty="0"/>
          </a:p>
        </p:txBody>
      </p:sp>
      <p:pic>
        <p:nvPicPr>
          <p:cNvPr id="5" name="Picture 4">
            <a:extLst>
              <a:ext uri="{FF2B5EF4-FFF2-40B4-BE49-F238E27FC236}">
                <a16:creationId xmlns:a16="http://schemas.microsoft.com/office/drawing/2014/main" id="{398A083A-0702-4386-8952-E520A531608E}"/>
              </a:ext>
            </a:extLst>
          </p:cNvPr>
          <p:cNvPicPr>
            <a:picLocks noChangeAspect="1"/>
          </p:cNvPicPr>
          <p:nvPr/>
        </p:nvPicPr>
        <p:blipFill>
          <a:blip r:embed="rId2"/>
          <a:stretch>
            <a:fillRect/>
          </a:stretch>
        </p:blipFill>
        <p:spPr>
          <a:xfrm>
            <a:off x="3619865" y="706195"/>
            <a:ext cx="5906324" cy="1257475"/>
          </a:xfrm>
          <a:prstGeom prst="rect">
            <a:avLst/>
          </a:prstGeom>
        </p:spPr>
      </p:pic>
      <p:pic>
        <p:nvPicPr>
          <p:cNvPr id="7" name="Picture 6">
            <a:extLst>
              <a:ext uri="{FF2B5EF4-FFF2-40B4-BE49-F238E27FC236}">
                <a16:creationId xmlns:a16="http://schemas.microsoft.com/office/drawing/2014/main" id="{FF8D9963-8E3A-4632-A59B-82416BEA4599}"/>
              </a:ext>
            </a:extLst>
          </p:cNvPr>
          <p:cNvPicPr>
            <a:picLocks noChangeAspect="1"/>
          </p:cNvPicPr>
          <p:nvPr/>
        </p:nvPicPr>
        <p:blipFill>
          <a:blip r:embed="rId3"/>
          <a:stretch>
            <a:fillRect/>
          </a:stretch>
        </p:blipFill>
        <p:spPr>
          <a:xfrm>
            <a:off x="3217200" y="5118770"/>
            <a:ext cx="5340076" cy="340198"/>
          </a:xfrm>
          <a:prstGeom prst="rect">
            <a:avLst/>
          </a:prstGeom>
        </p:spPr>
      </p:pic>
    </p:spTree>
    <p:extLst>
      <p:ext uri="{BB962C8B-B14F-4D97-AF65-F5344CB8AC3E}">
        <p14:creationId xmlns:p14="http://schemas.microsoft.com/office/powerpoint/2010/main" val="848640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我们这都进了几层了</a:t>
            </a:r>
            <a:r>
              <a:rPr lang="en-US" altLang="zh-CN" dirty="0">
                <a:solidFill>
                  <a:prstClr val="black"/>
                </a:solidFill>
              </a:rPr>
              <a:t>……</a:t>
            </a:r>
            <a:r>
              <a:rPr lang="zh-CN" altLang="en-US" dirty="0">
                <a:solidFill>
                  <a:prstClr val="black"/>
                </a:solidFill>
              </a:rPr>
              <a:t>继续解压得到</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en-US" altLang="zh-CN" dirty="0">
                <a:solidFill>
                  <a:prstClr val="black"/>
                </a:solidFill>
              </a:rPr>
              <a:t>readme.txt</a:t>
            </a:r>
            <a:r>
              <a:rPr lang="zh-CN" altLang="en-US" dirty="0">
                <a:solidFill>
                  <a:prstClr val="black"/>
                </a:solidFill>
              </a:rPr>
              <a:t>里面写着</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所以</a:t>
            </a:r>
            <a:r>
              <a:rPr lang="en-US" altLang="zh-CN" dirty="0">
                <a:solidFill>
                  <a:prstClr val="black"/>
                </a:solidFill>
              </a:rPr>
              <a:t>.bin</a:t>
            </a:r>
            <a:r>
              <a:rPr lang="zh-CN" altLang="en-US" dirty="0">
                <a:solidFill>
                  <a:prstClr val="black"/>
                </a:solidFill>
              </a:rPr>
              <a:t>文件是游戏文件？</a:t>
            </a:r>
            <a:r>
              <a:rPr lang="en-US" altLang="zh-CN" dirty="0">
                <a:solidFill>
                  <a:prstClr val="black"/>
                </a:solidFill>
              </a:rPr>
              <a:t>……</a:t>
            </a:r>
            <a:r>
              <a:rPr lang="zh-CN" altLang="en-US" dirty="0">
                <a:solidFill>
                  <a:prstClr val="black"/>
                </a:solidFill>
              </a:rPr>
              <a:t>而且这时候熟悉第一句话的同学可能会发现</a:t>
            </a:r>
            <a:endParaRPr lang="en-US" altLang="zh-CN" dirty="0">
              <a:solidFill>
                <a:prstClr val="black"/>
              </a:solidFill>
            </a:endParaRPr>
          </a:p>
        </p:txBody>
      </p:sp>
      <p:pic>
        <p:nvPicPr>
          <p:cNvPr id="6" name="Picture 5">
            <a:extLst>
              <a:ext uri="{FF2B5EF4-FFF2-40B4-BE49-F238E27FC236}">
                <a16:creationId xmlns:a16="http://schemas.microsoft.com/office/drawing/2014/main" id="{0B1F1338-0DFC-4A9A-AB50-3AE6BFD1A967}"/>
              </a:ext>
            </a:extLst>
          </p:cNvPr>
          <p:cNvPicPr>
            <a:picLocks noChangeAspect="1"/>
          </p:cNvPicPr>
          <p:nvPr/>
        </p:nvPicPr>
        <p:blipFill>
          <a:blip r:embed="rId2"/>
          <a:stretch>
            <a:fillRect/>
          </a:stretch>
        </p:blipFill>
        <p:spPr>
          <a:xfrm>
            <a:off x="3108731" y="2072270"/>
            <a:ext cx="5523205" cy="1356730"/>
          </a:xfrm>
          <a:prstGeom prst="rect">
            <a:avLst/>
          </a:prstGeom>
        </p:spPr>
      </p:pic>
      <p:sp>
        <p:nvSpPr>
          <p:cNvPr id="9" name="Rectangle: Rounded Corners 8">
            <a:extLst>
              <a:ext uri="{FF2B5EF4-FFF2-40B4-BE49-F238E27FC236}">
                <a16:creationId xmlns:a16="http://schemas.microsoft.com/office/drawing/2014/main" id="{E1FDAA46-5D00-4029-ABE4-ECE5C1D58ADA}"/>
              </a:ext>
            </a:extLst>
          </p:cNvPr>
          <p:cNvSpPr/>
          <p:nvPr/>
        </p:nvSpPr>
        <p:spPr>
          <a:xfrm>
            <a:off x="185956" y="4017404"/>
            <a:ext cx="11820088" cy="204506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prstClr val="black"/>
              </a:solidFill>
            </a:endParaRPr>
          </a:p>
          <a:p>
            <a:r>
              <a:rPr lang="zh-CN" altLang="en-US" dirty="0">
                <a:solidFill>
                  <a:prstClr val="black"/>
                </a:solidFill>
              </a:rPr>
              <a:t>我以前很喜欢玩</a:t>
            </a:r>
            <a:r>
              <a:rPr lang="zh-CN" altLang="en-US" b="1" dirty="0">
                <a:solidFill>
                  <a:prstClr val="black"/>
                </a:solidFill>
              </a:rPr>
              <a:t>红白机</a:t>
            </a:r>
            <a:r>
              <a:rPr lang="zh-CN" altLang="en-US" dirty="0">
                <a:solidFill>
                  <a:prstClr val="black"/>
                </a:solidFill>
              </a:rPr>
              <a:t>，当然，</a:t>
            </a:r>
            <a:r>
              <a:rPr lang="zh-CN" altLang="en-US" dirty="0">
                <a:solidFill>
                  <a:srgbClr val="7030A0"/>
                </a:solidFill>
              </a:rPr>
              <a:t>现在也很喜欢。超级马里奥、魂斗罗、坦克大战、马戏团、冒险岛</a:t>
            </a:r>
            <a:r>
              <a:rPr lang="en-US" altLang="zh-CN" dirty="0">
                <a:solidFill>
                  <a:prstClr val="black"/>
                </a:solidFill>
              </a:rPr>
              <a:t>……</a:t>
            </a:r>
          </a:p>
          <a:p>
            <a:endParaRPr lang="en-US" altLang="zh-CN" dirty="0">
              <a:solidFill>
                <a:prstClr val="black"/>
              </a:solidFill>
            </a:endParaRPr>
          </a:p>
          <a:p>
            <a:r>
              <a:rPr lang="zh-CN" altLang="en-US" dirty="0">
                <a:solidFill>
                  <a:prstClr val="black"/>
                </a:solidFill>
              </a:rPr>
              <a:t>一玩能玩一天。小时候家里有一台</a:t>
            </a:r>
            <a:r>
              <a:rPr lang="zh-CN" altLang="en-US" b="1" dirty="0">
                <a:solidFill>
                  <a:prstClr val="black"/>
                </a:solidFill>
              </a:rPr>
              <a:t>红白机</a:t>
            </a:r>
            <a:r>
              <a:rPr lang="zh-CN" altLang="en-US" dirty="0">
                <a:solidFill>
                  <a:prstClr val="black"/>
                </a:solidFill>
              </a:rPr>
              <a:t>，也经常叫你一起玩游戏，只不过，我记得你不喜欢这些东西。你最喜欢在</a:t>
            </a:r>
            <a:r>
              <a:rPr lang="en-US" altLang="zh-CN" dirty="0">
                <a:solidFill>
                  <a:prstClr val="black"/>
                </a:solidFill>
              </a:rPr>
              <a:t>4399</a:t>
            </a:r>
            <a:r>
              <a:rPr lang="zh-CN" altLang="en-US" dirty="0">
                <a:solidFill>
                  <a:prstClr val="black"/>
                </a:solidFill>
              </a:rPr>
              <a:t>玩</a:t>
            </a:r>
            <a:r>
              <a:rPr lang="zh-CN" altLang="en-US" b="1" dirty="0">
                <a:solidFill>
                  <a:prstClr val="black"/>
                </a:solidFill>
              </a:rPr>
              <a:t>找不同</a:t>
            </a:r>
            <a:r>
              <a:rPr lang="zh-CN" altLang="en-US" dirty="0">
                <a:solidFill>
                  <a:prstClr val="black"/>
                </a:solidFill>
              </a:rPr>
              <a:t>，而且你还玩的特别棒，简直就是</a:t>
            </a:r>
            <a:r>
              <a:rPr lang="zh-CN" altLang="en-US" b="1" dirty="0">
                <a:solidFill>
                  <a:prstClr val="black"/>
                </a:solidFill>
              </a:rPr>
              <a:t>找不同</a:t>
            </a:r>
            <a:r>
              <a:rPr lang="zh-CN" altLang="en-US" dirty="0">
                <a:solidFill>
                  <a:srgbClr val="7030A0"/>
                </a:solidFill>
              </a:rPr>
              <a:t>滴神</a:t>
            </a:r>
            <a:r>
              <a:rPr lang="zh-CN" altLang="en-US" dirty="0">
                <a:solidFill>
                  <a:prstClr val="black"/>
                </a:solidFill>
              </a:rPr>
              <a:t>。</a:t>
            </a:r>
            <a:endParaRPr lang="en-US" altLang="zh-CN" dirty="0">
              <a:solidFill>
                <a:prstClr val="black"/>
              </a:solidFill>
            </a:endParaRPr>
          </a:p>
          <a:p>
            <a:endParaRPr lang="en-US" altLang="zh-CN" dirty="0">
              <a:solidFill>
                <a:prstClr val="black"/>
              </a:solidFill>
            </a:endParaRPr>
          </a:p>
          <a:p>
            <a:r>
              <a:rPr lang="zh-CN" altLang="en-US" dirty="0">
                <a:solidFill>
                  <a:prstClr val="black"/>
                </a:solidFill>
              </a:rPr>
              <a:t>呜呜，</a:t>
            </a:r>
            <a:r>
              <a:rPr lang="zh-CN" altLang="en-US" b="1" dirty="0">
                <a:solidFill>
                  <a:prstClr val="black"/>
                </a:solidFill>
              </a:rPr>
              <a:t>红白机</a:t>
            </a:r>
            <a:r>
              <a:rPr lang="zh-CN" altLang="en-US" dirty="0">
                <a:solidFill>
                  <a:prstClr val="black"/>
                </a:solidFill>
              </a:rPr>
              <a:t>已经属于时代的眼泪了。</a:t>
            </a:r>
            <a:r>
              <a:rPr lang="zh-CN" altLang="en-US" dirty="0"/>
              <a:t>再也启动不了了吧。时间过得好快啊，转眼间，就来到了现实。</a:t>
            </a:r>
          </a:p>
          <a:p>
            <a:endParaRPr lang="en-US" dirty="0"/>
          </a:p>
        </p:txBody>
      </p:sp>
      <p:sp>
        <p:nvSpPr>
          <p:cNvPr id="10" name="Content Placeholder 2">
            <a:extLst>
              <a:ext uri="{FF2B5EF4-FFF2-40B4-BE49-F238E27FC236}">
                <a16:creationId xmlns:a16="http://schemas.microsoft.com/office/drawing/2014/main" id="{D8795C7B-9DD5-4013-9419-8961A4EE04D5}"/>
              </a:ext>
            </a:extLst>
          </p:cNvPr>
          <p:cNvSpPr txBox="1">
            <a:spLocks/>
          </p:cNvSpPr>
          <p:nvPr/>
        </p:nvSpPr>
        <p:spPr>
          <a:xfrm>
            <a:off x="11000232" y="0"/>
            <a:ext cx="1191768" cy="368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solidFill>
                  <a:srgbClr val="7030A0"/>
                </a:solidFill>
              </a:rPr>
              <a:t>*</a:t>
            </a:r>
            <a:r>
              <a:rPr lang="zh-CN" altLang="en-US" sz="1800" dirty="0">
                <a:solidFill>
                  <a:srgbClr val="7030A0"/>
                </a:solidFill>
              </a:rPr>
              <a:t>疑似</a:t>
            </a:r>
            <a:r>
              <a:rPr lang="en-US" altLang="zh-CN" sz="1800" dirty="0" err="1">
                <a:solidFill>
                  <a:srgbClr val="7030A0"/>
                </a:solidFill>
              </a:rPr>
              <a:t>neta</a:t>
            </a:r>
            <a:endParaRPr lang="en-US" altLang="zh-CN" sz="1800" dirty="0">
              <a:solidFill>
                <a:srgbClr val="7030A0"/>
              </a:solidFill>
            </a:endParaRPr>
          </a:p>
          <a:p>
            <a:endParaRPr lang="en-US" altLang="zh-CN" sz="1800" dirty="0">
              <a:solidFill>
                <a:srgbClr val="7030A0"/>
              </a:solidFill>
            </a:endParaRPr>
          </a:p>
        </p:txBody>
      </p:sp>
    </p:spTree>
    <p:extLst>
      <p:ext uri="{BB962C8B-B14F-4D97-AF65-F5344CB8AC3E}">
        <p14:creationId xmlns:p14="http://schemas.microsoft.com/office/powerpoint/2010/main" val="249071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en-US" altLang="zh-CN" dirty="0">
                <a:solidFill>
                  <a:prstClr val="black"/>
                </a:solidFill>
                <a:hlinkClick r:id="rId2"/>
              </a:rPr>
              <a:t>https://nju-projectn.github.io/ics-pa-gitbook/ics2021/1.1.html</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可以更加确信我们的想法</a:t>
            </a:r>
            <a:endParaRPr lang="en-US" altLang="zh-CN" dirty="0">
              <a:solidFill>
                <a:prstClr val="black"/>
              </a:solidFill>
            </a:endParaRPr>
          </a:p>
        </p:txBody>
      </p:sp>
      <p:pic>
        <p:nvPicPr>
          <p:cNvPr id="4" name="Picture 3">
            <a:extLst>
              <a:ext uri="{FF2B5EF4-FFF2-40B4-BE49-F238E27FC236}">
                <a16:creationId xmlns:a16="http://schemas.microsoft.com/office/drawing/2014/main" id="{E9658901-77A9-4E4D-BBEC-1FF7D349E20D}"/>
              </a:ext>
            </a:extLst>
          </p:cNvPr>
          <p:cNvPicPr>
            <a:picLocks noChangeAspect="1"/>
          </p:cNvPicPr>
          <p:nvPr/>
        </p:nvPicPr>
        <p:blipFill>
          <a:blip r:embed="rId3"/>
          <a:stretch>
            <a:fillRect/>
          </a:stretch>
        </p:blipFill>
        <p:spPr>
          <a:xfrm>
            <a:off x="2223547" y="2266741"/>
            <a:ext cx="7744906" cy="2991267"/>
          </a:xfrm>
          <a:prstGeom prst="rect">
            <a:avLst/>
          </a:prstGeom>
        </p:spPr>
      </p:pic>
    </p:spTree>
    <p:extLst>
      <p:ext uri="{BB962C8B-B14F-4D97-AF65-F5344CB8AC3E}">
        <p14:creationId xmlns:p14="http://schemas.microsoft.com/office/powerpoint/2010/main" val="2173767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那么是哪种游戏呢，上网查一下发现</a:t>
            </a:r>
            <a:r>
              <a:rPr lang="en-US" altLang="zh-CN" dirty="0">
                <a:solidFill>
                  <a:prstClr val="black"/>
                </a:solidFill>
              </a:rPr>
              <a:t>.bin</a:t>
            </a:r>
            <a:r>
              <a:rPr lang="zh-CN" altLang="en-US" dirty="0">
                <a:solidFill>
                  <a:prstClr val="black"/>
                </a:solidFill>
              </a:rPr>
              <a:t>文件很可能是世嘉的游戏</a:t>
            </a:r>
            <a:endParaRPr lang="en-US" altLang="zh-CN" dirty="0">
              <a:solidFill>
                <a:prstClr val="black"/>
              </a:solidFill>
            </a:endParaRPr>
          </a:p>
          <a:p>
            <a:pPr lvl="0"/>
            <a:r>
              <a:rPr lang="zh-CN" altLang="en-US" dirty="0">
                <a:solidFill>
                  <a:prstClr val="black"/>
                </a:solidFill>
              </a:rPr>
              <a:t>下载</a:t>
            </a:r>
            <a:r>
              <a:rPr lang="en-US" altLang="zh-CN" dirty="0" err="1">
                <a:solidFill>
                  <a:prstClr val="black"/>
                </a:solidFill>
              </a:rPr>
              <a:t>Kega</a:t>
            </a:r>
            <a:r>
              <a:rPr lang="en-US" altLang="zh-CN" dirty="0">
                <a:solidFill>
                  <a:prstClr val="black"/>
                </a:solidFill>
              </a:rPr>
              <a:t> Fusion</a:t>
            </a:r>
            <a:r>
              <a:rPr lang="zh-CN" altLang="en-US" dirty="0">
                <a:solidFill>
                  <a:prstClr val="black"/>
                </a:solidFill>
              </a:rPr>
              <a:t>发现不管是</a:t>
            </a:r>
            <a:r>
              <a:rPr lang="en-US" altLang="zh-CN" dirty="0" err="1">
                <a:solidFill>
                  <a:prstClr val="black"/>
                </a:solidFill>
              </a:rPr>
              <a:t>left.bin</a:t>
            </a:r>
            <a:r>
              <a:rPr lang="zh-CN" altLang="en-US" dirty="0">
                <a:solidFill>
                  <a:prstClr val="black"/>
                </a:solidFill>
              </a:rPr>
              <a:t>还是</a:t>
            </a:r>
            <a:r>
              <a:rPr lang="en-US" altLang="zh-CN" dirty="0" err="1">
                <a:solidFill>
                  <a:prstClr val="black"/>
                </a:solidFill>
              </a:rPr>
              <a:t>right.bin</a:t>
            </a:r>
            <a:r>
              <a:rPr lang="zh-CN" altLang="en-US" dirty="0">
                <a:solidFill>
                  <a:prstClr val="black"/>
                </a:solidFill>
              </a:rPr>
              <a:t>好像都跑不动</a:t>
            </a:r>
            <a:endParaRPr lang="en-US" altLang="zh-CN" dirty="0">
              <a:solidFill>
                <a:prstClr val="black"/>
              </a:solidFill>
            </a:endParaRPr>
          </a:p>
          <a:p>
            <a:pPr lvl="0"/>
            <a:r>
              <a:rPr lang="zh-CN" altLang="en-US" dirty="0">
                <a:solidFill>
                  <a:prstClr val="black"/>
                </a:solidFill>
              </a:rPr>
              <a:t>说起来总感觉文本里有什么词没用上</a:t>
            </a:r>
            <a:r>
              <a:rPr lang="en-US" altLang="zh-CN" dirty="0">
                <a:solidFill>
                  <a:prstClr val="black"/>
                </a:solidFill>
              </a:rPr>
              <a:t>——</a:t>
            </a:r>
            <a:r>
              <a:rPr lang="zh-CN" altLang="en-US" b="1" dirty="0">
                <a:solidFill>
                  <a:prstClr val="black"/>
                </a:solidFill>
              </a:rPr>
              <a:t>“找不同”</a:t>
            </a:r>
            <a:endParaRPr lang="en-US" altLang="zh-CN" b="1" dirty="0">
              <a:solidFill>
                <a:prstClr val="black"/>
              </a:solidFill>
            </a:endParaRPr>
          </a:p>
          <a:p>
            <a:pPr lvl="0"/>
            <a:r>
              <a:rPr lang="zh-CN" altLang="en-US" dirty="0">
                <a:solidFill>
                  <a:prstClr val="black"/>
                </a:solidFill>
              </a:rPr>
              <a:t>再联系这个文件名</a:t>
            </a:r>
            <a:r>
              <a:rPr lang="en-US" altLang="zh-CN" dirty="0">
                <a:solidFill>
                  <a:prstClr val="black"/>
                </a:solidFill>
              </a:rPr>
              <a:t>left/right</a:t>
            </a:r>
            <a:r>
              <a:rPr lang="zh-CN" altLang="en-US" dirty="0">
                <a:solidFill>
                  <a:prstClr val="black"/>
                </a:solidFill>
              </a:rPr>
              <a:t>这是指左右两张图吗？</a:t>
            </a:r>
            <a:endParaRPr lang="en-US" altLang="zh-CN" dirty="0">
              <a:solidFill>
                <a:prstClr val="black"/>
              </a:solidFill>
            </a:endParaRPr>
          </a:p>
          <a:p>
            <a:pPr lvl="0"/>
            <a:r>
              <a:rPr lang="zh-CN" altLang="en-US" dirty="0">
                <a:solidFill>
                  <a:prstClr val="black"/>
                </a:solidFill>
              </a:rPr>
              <a:t>拖到</a:t>
            </a:r>
            <a:r>
              <a:rPr lang="en-US" altLang="zh-CN" dirty="0">
                <a:solidFill>
                  <a:prstClr val="black"/>
                </a:solidFill>
              </a:rPr>
              <a:t>Beyond Compare</a:t>
            </a:r>
            <a:r>
              <a:rPr lang="zh-CN" altLang="en-US" dirty="0">
                <a:solidFill>
                  <a:prstClr val="black"/>
                </a:solidFill>
              </a:rPr>
              <a:t>里面看一眼</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好乱啊，这是什么，等下</a:t>
            </a:r>
            <a:r>
              <a:rPr lang="en-US" altLang="zh-CN" dirty="0">
                <a:solidFill>
                  <a:prstClr val="black"/>
                </a:solidFill>
              </a:rPr>
              <a:t>……NES……</a:t>
            </a:r>
            <a:r>
              <a:rPr lang="zh-CN" altLang="en-US" dirty="0">
                <a:solidFill>
                  <a:prstClr val="black"/>
                </a:solidFill>
              </a:rPr>
              <a:t>这不就是指红白机嘛</a:t>
            </a:r>
            <a:endParaRPr lang="en-US" altLang="zh-CN" dirty="0">
              <a:solidFill>
                <a:prstClr val="black"/>
              </a:solidFill>
            </a:endParaRPr>
          </a:p>
        </p:txBody>
      </p:sp>
      <p:pic>
        <p:nvPicPr>
          <p:cNvPr id="8" name="Picture 7">
            <a:extLst>
              <a:ext uri="{FF2B5EF4-FFF2-40B4-BE49-F238E27FC236}">
                <a16:creationId xmlns:a16="http://schemas.microsoft.com/office/drawing/2014/main" id="{1246D531-3F3A-426C-8D08-C4F59CC1438B}"/>
              </a:ext>
            </a:extLst>
          </p:cNvPr>
          <p:cNvPicPr>
            <a:picLocks noChangeAspect="1"/>
          </p:cNvPicPr>
          <p:nvPr/>
        </p:nvPicPr>
        <p:blipFill>
          <a:blip r:embed="rId2"/>
          <a:stretch>
            <a:fillRect/>
          </a:stretch>
        </p:blipFill>
        <p:spPr>
          <a:xfrm>
            <a:off x="0" y="3964778"/>
            <a:ext cx="12192000" cy="2147894"/>
          </a:xfrm>
          <a:prstGeom prst="rect">
            <a:avLst/>
          </a:prstGeom>
        </p:spPr>
      </p:pic>
    </p:spTree>
    <p:extLst>
      <p:ext uri="{BB962C8B-B14F-4D97-AF65-F5344CB8AC3E}">
        <p14:creationId xmlns:p14="http://schemas.microsoft.com/office/powerpoint/2010/main" val="270864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于是通过一通命令操作把差异部分取出来得到游戏</a:t>
            </a:r>
            <a:r>
              <a:rPr lang="en-US" altLang="zh-CN" dirty="0" err="1">
                <a:solidFill>
                  <a:prstClr val="black"/>
                </a:solidFill>
              </a:rPr>
              <a:t>game.nes</a:t>
            </a:r>
            <a:endParaRPr lang="en-US" altLang="zh-CN" dirty="0">
              <a:solidFill>
                <a:prstClr val="black"/>
              </a:solidFill>
            </a:endParaRPr>
          </a:p>
          <a:p>
            <a:pPr lvl="0"/>
            <a:r>
              <a:rPr lang="zh-CN" altLang="en-US" dirty="0">
                <a:solidFill>
                  <a:prstClr val="black"/>
                </a:solidFill>
              </a:rPr>
              <a:t>下载了一个叫做</a:t>
            </a:r>
            <a:r>
              <a:rPr lang="en-US" altLang="zh-CN" b="1" dirty="0" err="1">
                <a:solidFill>
                  <a:prstClr val="black"/>
                </a:solidFill>
              </a:rPr>
              <a:t>fceux</a:t>
            </a:r>
            <a:r>
              <a:rPr lang="zh-CN" altLang="en-US" dirty="0">
                <a:solidFill>
                  <a:prstClr val="black"/>
                </a:solidFill>
              </a:rPr>
              <a:t>的模拟器试着玩一玩，里面还有</a:t>
            </a:r>
            <a:r>
              <a:rPr lang="en-US" altLang="zh-CN" dirty="0">
                <a:solidFill>
                  <a:prstClr val="black"/>
                </a:solidFill>
              </a:rPr>
              <a:t>Debugger</a:t>
            </a:r>
          </a:p>
          <a:p>
            <a:pPr lvl="0"/>
            <a:r>
              <a:rPr lang="zh-CN" altLang="en-US" dirty="0">
                <a:solidFill>
                  <a:prstClr val="black"/>
                </a:solidFill>
              </a:rPr>
              <a:t>名字变成了叶子</a:t>
            </a:r>
            <a:r>
              <a:rPr lang="en-US" altLang="zh-CN" dirty="0">
                <a:solidFill>
                  <a:prstClr val="black"/>
                </a:solidFill>
              </a:rPr>
              <a:t>(YE ZI)</a:t>
            </a:r>
            <a:r>
              <a:rPr lang="zh-CN" altLang="en-US" dirty="0">
                <a:solidFill>
                  <a:prstClr val="black"/>
                </a:solidFill>
              </a:rPr>
              <a:t>，标题是</a:t>
            </a:r>
            <a:r>
              <a:rPr lang="en-US" altLang="zh-CN" dirty="0">
                <a:solidFill>
                  <a:prstClr val="black"/>
                </a:solidFill>
              </a:rPr>
              <a:t>(DREAM.)</a:t>
            </a:r>
          </a:p>
          <a:p>
            <a:pPr lvl="0"/>
            <a:r>
              <a:rPr lang="zh-CN" altLang="en-US" dirty="0">
                <a:solidFill>
                  <a:prstClr val="black"/>
                </a:solidFill>
              </a:rPr>
              <a:t>嗯符合剧情，那游戏里有啥猫腻呢？</a:t>
            </a:r>
            <a:endParaRPr lang="en-US" altLang="zh-CN" dirty="0">
              <a:solidFill>
                <a:prstClr val="black"/>
              </a:solidFill>
            </a:endParaRPr>
          </a:p>
          <a:p>
            <a:pPr lvl="0"/>
            <a:r>
              <a:rPr lang="zh-CN" altLang="en-US" dirty="0">
                <a:solidFill>
                  <a:prstClr val="black"/>
                </a:solidFill>
              </a:rPr>
              <a:t>手打了几关，发现</a:t>
            </a:r>
            <a:r>
              <a:rPr lang="en-US" altLang="zh-CN" dirty="0">
                <a:solidFill>
                  <a:prstClr val="black"/>
                </a:solidFill>
              </a:rPr>
              <a:t>……</a:t>
            </a:r>
            <a:r>
              <a:rPr lang="zh-CN" altLang="en-US" dirty="0">
                <a:solidFill>
                  <a:prstClr val="black"/>
                </a:solidFill>
              </a:rPr>
              <a:t>这和原版一模一样</a:t>
            </a:r>
            <a:endParaRPr lang="en-US" altLang="zh-CN" dirty="0">
              <a:solidFill>
                <a:prstClr val="black"/>
              </a:solidFill>
            </a:endParaRPr>
          </a:p>
          <a:p>
            <a:pPr lvl="0"/>
            <a:r>
              <a:rPr lang="zh-CN" altLang="en-US" dirty="0">
                <a:solidFill>
                  <a:prstClr val="black"/>
                </a:solidFill>
              </a:rPr>
              <a:t>于是猜测可能通关才能得到</a:t>
            </a:r>
            <a:r>
              <a:rPr lang="en-US" altLang="zh-CN" dirty="0">
                <a:solidFill>
                  <a:prstClr val="black"/>
                </a:solidFill>
              </a:rPr>
              <a:t>flag</a:t>
            </a:r>
          </a:p>
          <a:p>
            <a:pPr lvl="0"/>
            <a:r>
              <a:rPr lang="zh-CN" altLang="en-US" dirty="0">
                <a:solidFill>
                  <a:prstClr val="black"/>
                </a:solidFill>
              </a:rPr>
              <a:t>看看怎么魔改这个文件来作弊</a:t>
            </a:r>
            <a:endParaRPr lang="en-US" altLang="zh-CN" dirty="0">
              <a:solidFill>
                <a:prstClr val="black"/>
              </a:solidFill>
            </a:endParaRPr>
          </a:p>
          <a:p>
            <a:pPr lvl="0"/>
            <a:endParaRPr lang="en-US" altLang="zh-CN" dirty="0">
              <a:solidFill>
                <a:prstClr val="black"/>
              </a:solidFill>
            </a:endParaRPr>
          </a:p>
        </p:txBody>
      </p:sp>
      <p:pic>
        <p:nvPicPr>
          <p:cNvPr id="4" name="Picture 3">
            <a:extLst>
              <a:ext uri="{FF2B5EF4-FFF2-40B4-BE49-F238E27FC236}">
                <a16:creationId xmlns:a16="http://schemas.microsoft.com/office/drawing/2014/main" id="{AF870447-60F3-4335-A998-AA6E73683576}"/>
              </a:ext>
            </a:extLst>
          </p:cNvPr>
          <p:cNvPicPr>
            <a:picLocks noChangeAspect="1"/>
          </p:cNvPicPr>
          <p:nvPr/>
        </p:nvPicPr>
        <p:blipFill>
          <a:blip r:embed="rId2"/>
          <a:stretch>
            <a:fillRect/>
          </a:stretch>
        </p:blipFill>
        <p:spPr>
          <a:xfrm>
            <a:off x="7778205" y="2590471"/>
            <a:ext cx="4413795" cy="4267529"/>
          </a:xfrm>
          <a:prstGeom prst="rect">
            <a:avLst/>
          </a:prstGeom>
        </p:spPr>
      </p:pic>
    </p:spTree>
    <p:extLst>
      <p:ext uri="{BB962C8B-B14F-4D97-AF65-F5344CB8AC3E}">
        <p14:creationId xmlns:p14="http://schemas.microsoft.com/office/powerpoint/2010/main" val="36920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打开</a:t>
            </a:r>
            <a:r>
              <a:rPr lang="en-US" altLang="zh-CN" dirty="0">
                <a:solidFill>
                  <a:prstClr val="black"/>
                </a:solidFill>
              </a:rPr>
              <a:t>Debugger</a:t>
            </a:r>
            <a:r>
              <a:rPr lang="zh-CN" altLang="en-US" dirty="0">
                <a:solidFill>
                  <a:prstClr val="black"/>
                </a:solidFill>
              </a:rPr>
              <a:t>，发现</a:t>
            </a:r>
            <a:r>
              <a:rPr lang="en-US" altLang="zh-CN" dirty="0">
                <a:solidFill>
                  <a:prstClr val="black"/>
                </a:solidFill>
              </a:rPr>
              <a:t>PC</a:t>
            </a:r>
            <a:r>
              <a:rPr lang="zh-CN" altLang="en-US" dirty="0">
                <a:solidFill>
                  <a:prstClr val="black"/>
                </a:solidFill>
              </a:rPr>
              <a:t>直接死循环了</a:t>
            </a:r>
            <a:endParaRPr lang="en-US" altLang="zh-CN" dirty="0">
              <a:solidFill>
                <a:prstClr val="black"/>
              </a:solidFill>
            </a:endParaRPr>
          </a:p>
          <a:p>
            <a:pPr lvl="0"/>
            <a:r>
              <a:rPr lang="zh-CN" altLang="en-US" dirty="0">
                <a:solidFill>
                  <a:srgbClr val="FF0000"/>
                </a:solidFill>
              </a:rPr>
              <a:t>如果有人能告诉我发生了什么就好，</a:t>
            </a:r>
            <a:r>
              <a:rPr lang="zh-CN" altLang="en-US" dirty="0"/>
              <a:t>但总之放弃了这个想法</a:t>
            </a:r>
            <a:endParaRPr lang="en-US" altLang="zh-CN" dirty="0"/>
          </a:p>
          <a:p>
            <a:pPr lvl="0"/>
            <a:r>
              <a:rPr lang="zh-CN" altLang="en-US" dirty="0"/>
              <a:t>接着发现有个图库，根据这里的二进制找到了标题页的</a:t>
            </a:r>
            <a:r>
              <a:rPr lang="en-US" altLang="zh-CN" dirty="0"/>
              <a:t>YEZI</a:t>
            </a:r>
            <a:r>
              <a:rPr lang="zh-CN" altLang="en-US" dirty="0"/>
              <a:t>在内存的位置</a:t>
            </a:r>
            <a:endParaRPr lang="en-US" altLang="zh-CN" dirty="0"/>
          </a:p>
          <a:p>
            <a:pPr lvl="0"/>
            <a:r>
              <a:rPr lang="zh-CN" altLang="en-US" dirty="0"/>
              <a:t>那么我们试着找下</a:t>
            </a:r>
            <a:r>
              <a:rPr lang="en-US" altLang="zh-CN" dirty="0"/>
              <a:t>flag</a:t>
            </a:r>
          </a:p>
          <a:p>
            <a:pPr lvl="0"/>
            <a:r>
              <a:rPr lang="zh-CN" altLang="en-US" dirty="0"/>
              <a:t>好吧，果然没有</a:t>
            </a:r>
            <a:endParaRPr lang="en-US" altLang="zh-CN" dirty="0"/>
          </a:p>
          <a:p>
            <a:pPr lvl="0"/>
            <a:r>
              <a:rPr lang="en-US" altLang="zh-CN" dirty="0"/>
              <a:t>……</a:t>
            </a:r>
          </a:p>
        </p:txBody>
      </p:sp>
      <p:pic>
        <p:nvPicPr>
          <p:cNvPr id="5" name="Picture 4">
            <a:extLst>
              <a:ext uri="{FF2B5EF4-FFF2-40B4-BE49-F238E27FC236}">
                <a16:creationId xmlns:a16="http://schemas.microsoft.com/office/drawing/2014/main" id="{A1A0576C-1B7A-4749-94C0-38A829A084BE}"/>
              </a:ext>
            </a:extLst>
          </p:cNvPr>
          <p:cNvPicPr>
            <a:picLocks noChangeAspect="1"/>
          </p:cNvPicPr>
          <p:nvPr/>
        </p:nvPicPr>
        <p:blipFill>
          <a:blip r:embed="rId2"/>
          <a:stretch>
            <a:fillRect/>
          </a:stretch>
        </p:blipFill>
        <p:spPr>
          <a:xfrm>
            <a:off x="6791325" y="3044991"/>
            <a:ext cx="5400675" cy="3813007"/>
          </a:xfrm>
          <a:prstGeom prst="rect">
            <a:avLst/>
          </a:prstGeom>
        </p:spPr>
      </p:pic>
      <p:pic>
        <p:nvPicPr>
          <p:cNvPr id="4100" name="Picture 4" descr="黑人问号是什么意思？黑人问号表情包-什么意思网">
            <a:extLst>
              <a:ext uri="{FF2B5EF4-FFF2-40B4-BE49-F238E27FC236}">
                <a16:creationId xmlns:a16="http://schemas.microsoft.com/office/drawing/2014/main" id="{DA6AE32C-10E0-4A0B-BBA5-FAFA4BEF9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9" y="0"/>
            <a:ext cx="1609129" cy="1514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AD861A-AF78-4A88-BE32-0FCF4D11AD8E}"/>
              </a:ext>
            </a:extLst>
          </p:cNvPr>
          <p:cNvPicPr>
            <a:picLocks noChangeAspect="1"/>
          </p:cNvPicPr>
          <p:nvPr/>
        </p:nvPicPr>
        <p:blipFill>
          <a:blip r:embed="rId4"/>
          <a:stretch>
            <a:fillRect/>
          </a:stretch>
        </p:blipFill>
        <p:spPr>
          <a:xfrm>
            <a:off x="2971800" y="3646712"/>
            <a:ext cx="3619500" cy="3211286"/>
          </a:xfrm>
          <a:prstGeom prst="rect">
            <a:avLst/>
          </a:prstGeom>
        </p:spPr>
      </p:pic>
    </p:spTree>
    <p:extLst>
      <p:ext uri="{BB962C8B-B14F-4D97-AF65-F5344CB8AC3E}">
        <p14:creationId xmlns:p14="http://schemas.microsoft.com/office/powerpoint/2010/main" val="35674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小北问答 </a:t>
            </a:r>
            <a:r>
              <a:rPr lang="en-US" altLang="zh-CN" dirty="0"/>
              <a:t>Remake</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strike="sngStrike" dirty="0"/>
              <a:t>我最擅长搜索了（</a:t>
            </a:r>
            <a:r>
              <a:rPr lang="en-US" altLang="zh-CN" strike="sngStrike" dirty="0" err="1"/>
              <a:t>bushi</a:t>
            </a:r>
            <a:endParaRPr lang="en-US" altLang="zh-CN" strike="sngStrike" dirty="0"/>
          </a:p>
          <a:p>
            <a:r>
              <a:rPr lang="en-US" altLang="zh-CN" dirty="0">
                <a:solidFill>
                  <a:srgbClr val="0070C0"/>
                </a:solidFill>
              </a:rPr>
              <a:t>#1</a:t>
            </a:r>
            <a:r>
              <a:rPr lang="zh-CN" altLang="en-US" dirty="0">
                <a:solidFill>
                  <a:srgbClr val="0070C0"/>
                </a:solidFill>
              </a:rPr>
              <a:t>：北京大学燕园校区有理科 </a:t>
            </a:r>
            <a:r>
              <a:rPr lang="en-US" altLang="zh-CN" dirty="0">
                <a:solidFill>
                  <a:srgbClr val="0070C0"/>
                </a:solidFill>
              </a:rPr>
              <a:t>1 </a:t>
            </a:r>
            <a:r>
              <a:rPr lang="zh-CN" altLang="en-US" dirty="0">
                <a:solidFill>
                  <a:srgbClr val="0070C0"/>
                </a:solidFill>
              </a:rPr>
              <a:t>号楼到理科 </a:t>
            </a:r>
            <a:r>
              <a:rPr lang="en-US" altLang="zh-CN" dirty="0">
                <a:solidFill>
                  <a:srgbClr val="0070C0"/>
                </a:solidFill>
              </a:rPr>
              <a:t>X </a:t>
            </a:r>
            <a:r>
              <a:rPr lang="zh-CN" altLang="en-US" dirty="0">
                <a:solidFill>
                  <a:srgbClr val="0070C0"/>
                </a:solidFill>
              </a:rPr>
              <a:t>号楼，但没有理科 </a:t>
            </a:r>
            <a:r>
              <a:rPr lang="en-US" altLang="zh-CN" dirty="0">
                <a:solidFill>
                  <a:srgbClr val="0070C0"/>
                </a:solidFill>
              </a:rPr>
              <a:t>(X+1) </a:t>
            </a:r>
            <a:r>
              <a:rPr lang="zh-CN" altLang="en-US" dirty="0">
                <a:solidFill>
                  <a:srgbClr val="0070C0"/>
                </a:solidFill>
              </a:rPr>
              <a:t>号及之后的楼。</a:t>
            </a:r>
            <a:r>
              <a:rPr lang="en-US" altLang="zh-CN" dirty="0">
                <a:solidFill>
                  <a:srgbClr val="0070C0"/>
                </a:solidFill>
              </a:rPr>
              <a:t>X </a:t>
            </a:r>
            <a:r>
              <a:rPr lang="zh-CN" altLang="en-US" dirty="0">
                <a:solidFill>
                  <a:srgbClr val="0070C0"/>
                </a:solidFill>
              </a:rPr>
              <a:t>是？</a:t>
            </a:r>
            <a:endParaRPr lang="en-US" altLang="zh-CN" dirty="0">
              <a:solidFill>
                <a:srgbClr val="0070C0"/>
              </a:solidFill>
            </a:endParaRPr>
          </a:p>
          <a:p>
            <a:r>
              <a:rPr lang="zh-CN" altLang="en-US" dirty="0"/>
              <a:t>校内同学熟知有理科五号楼，遂</a:t>
            </a:r>
            <a:r>
              <a:rPr lang="en-US" altLang="zh-CN" dirty="0"/>
              <a:t>X=</a:t>
            </a:r>
            <a:r>
              <a:rPr lang="en-US" altLang="zh-CN" dirty="0">
                <a:solidFill>
                  <a:srgbClr val="00B050"/>
                </a:solidFill>
              </a:rPr>
              <a:t>5</a:t>
            </a:r>
          </a:p>
          <a:p>
            <a:endParaRPr lang="en-US" dirty="0"/>
          </a:p>
          <a:p>
            <a:r>
              <a:rPr lang="en-US" altLang="zh-CN" dirty="0">
                <a:solidFill>
                  <a:srgbClr val="0070C0"/>
                </a:solidFill>
              </a:rPr>
              <a:t>#2</a:t>
            </a:r>
            <a:r>
              <a:rPr lang="zh-CN" altLang="en-US" dirty="0">
                <a:solidFill>
                  <a:srgbClr val="0070C0"/>
                </a:solidFill>
              </a:rPr>
              <a:t>：上一届（第零届）比赛的总注册人数有多少？</a:t>
            </a:r>
            <a:endParaRPr lang="en-US" altLang="zh-CN" dirty="0">
              <a:solidFill>
                <a:srgbClr val="0070C0"/>
              </a:solidFill>
            </a:endParaRPr>
          </a:p>
          <a:p>
            <a:r>
              <a:rPr lang="zh-CN" altLang="en-US" dirty="0"/>
              <a:t>正确使用</a:t>
            </a:r>
            <a:r>
              <a:rPr lang="en-US" altLang="zh-CN" dirty="0"/>
              <a:t>Google</a:t>
            </a:r>
            <a:r>
              <a:rPr lang="zh-CN" altLang="en-US" dirty="0"/>
              <a:t>，</a:t>
            </a:r>
            <a:r>
              <a:rPr lang="en-US" altLang="zh-CN" dirty="0">
                <a:solidFill>
                  <a:srgbClr val="00B050"/>
                </a:solidFill>
              </a:rPr>
              <a:t>409</a:t>
            </a:r>
            <a:endParaRPr lang="en-US" dirty="0">
              <a:solidFill>
                <a:srgbClr val="00B050"/>
              </a:solidFill>
            </a:endParaRPr>
          </a:p>
        </p:txBody>
      </p:sp>
      <p:pic>
        <p:nvPicPr>
          <p:cNvPr id="5" name="Picture 4">
            <a:extLst>
              <a:ext uri="{FF2B5EF4-FFF2-40B4-BE49-F238E27FC236}">
                <a16:creationId xmlns:a16="http://schemas.microsoft.com/office/drawing/2014/main" id="{29E838D5-C025-4E29-B900-673F3174FC1D}"/>
              </a:ext>
            </a:extLst>
          </p:cNvPr>
          <p:cNvPicPr>
            <a:picLocks noChangeAspect="1"/>
          </p:cNvPicPr>
          <p:nvPr/>
        </p:nvPicPr>
        <p:blipFill>
          <a:blip r:embed="rId2"/>
          <a:stretch>
            <a:fillRect/>
          </a:stretch>
        </p:blipFill>
        <p:spPr>
          <a:xfrm>
            <a:off x="72705" y="4297688"/>
            <a:ext cx="6023295" cy="2560311"/>
          </a:xfrm>
          <a:prstGeom prst="rect">
            <a:avLst/>
          </a:prstGeom>
        </p:spPr>
      </p:pic>
      <p:pic>
        <p:nvPicPr>
          <p:cNvPr id="6" name="Picture 5">
            <a:extLst>
              <a:ext uri="{FF2B5EF4-FFF2-40B4-BE49-F238E27FC236}">
                <a16:creationId xmlns:a16="http://schemas.microsoft.com/office/drawing/2014/main" id="{8F0CAC36-CF25-430B-B756-11BD655F2E71}"/>
              </a:ext>
            </a:extLst>
          </p:cNvPr>
          <p:cNvPicPr>
            <a:picLocks noChangeAspect="1"/>
          </p:cNvPicPr>
          <p:nvPr/>
        </p:nvPicPr>
        <p:blipFill>
          <a:blip r:embed="rId3"/>
          <a:stretch>
            <a:fillRect/>
          </a:stretch>
        </p:blipFill>
        <p:spPr>
          <a:xfrm>
            <a:off x="4037462" y="4085947"/>
            <a:ext cx="8154538" cy="1162212"/>
          </a:xfrm>
          <a:prstGeom prst="rect">
            <a:avLst/>
          </a:prstGeom>
        </p:spPr>
      </p:pic>
      <p:cxnSp>
        <p:nvCxnSpPr>
          <p:cNvPr id="8" name="Straight Arrow Connector 7">
            <a:extLst>
              <a:ext uri="{FF2B5EF4-FFF2-40B4-BE49-F238E27FC236}">
                <a16:creationId xmlns:a16="http://schemas.microsoft.com/office/drawing/2014/main" id="{A81D6C9C-5E6D-443F-9809-68623133F8E0}"/>
              </a:ext>
            </a:extLst>
          </p:cNvPr>
          <p:cNvCxnSpPr/>
          <p:nvPr/>
        </p:nvCxnSpPr>
        <p:spPr>
          <a:xfrm flipV="1">
            <a:off x="4932727" y="4882393"/>
            <a:ext cx="2063691" cy="10643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70AC4B6-889A-4D86-8A4C-BD9A4A14F92A}"/>
              </a:ext>
            </a:extLst>
          </p:cNvPr>
          <p:cNvSpPr/>
          <p:nvPr/>
        </p:nvSpPr>
        <p:spPr>
          <a:xfrm>
            <a:off x="6979640" y="4471332"/>
            <a:ext cx="536896" cy="360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841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那我们直接打游戏吧，当然打是不可能自己打的（老手残了）</a:t>
            </a:r>
            <a:endParaRPr lang="en-US" altLang="zh-CN" dirty="0">
              <a:solidFill>
                <a:prstClr val="black"/>
              </a:solidFill>
            </a:endParaRPr>
          </a:p>
          <a:p>
            <a:pPr lvl="0"/>
            <a:r>
              <a:rPr lang="zh-CN" altLang="en-US" dirty="0">
                <a:solidFill>
                  <a:prstClr val="black"/>
                </a:solidFill>
              </a:rPr>
              <a:t>于是又下载了</a:t>
            </a:r>
            <a:r>
              <a:rPr lang="en-US" altLang="zh-CN" b="1" dirty="0" err="1">
                <a:solidFill>
                  <a:prstClr val="black"/>
                </a:solidFill>
              </a:rPr>
              <a:t>VirtualNES</a:t>
            </a:r>
            <a:r>
              <a:rPr lang="zh-CN" altLang="en-US" dirty="0">
                <a:solidFill>
                  <a:prstClr val="black"/>
                </a:solidFill>
              </a:rPr>
              <a:t>，同时在网上找到了金手指：</a:t>
            </a:r>
            <a:endParaRPr lang="en-US" altLang="zh-CN" dirty="0">
              <a:solidFill>
                <a:prstClr val="black"/>
              </a:solidFill>
            </a:endParaRPr>
          </a:p>
          <a:p>
            <a:pPr lvl="0"/>
            <a:r>
              <a:rPr lang="en-US" dirty="0"/>
              <a:t>079F-01-09 </a:t>
            </a:r>
            <a:r>
              <a:rPr lang="zh-CN" altLang="en-US" dirty="0"/>
              <a:t>金身无敌</a:t>
            </a:r>
            <a:endParaRPr lang="en-US" altLang="zh-CN" dirty="0"/>
          </a:p>
          <a:p>
            <a:pPr lvl="0"/>
            <a:r>
              <a:rPr lang="en-US" altLang="zh-CN" dirty="0"/>
              <a:t>0704-01-01 </a:t>
            </a:r>
            <a:r>
              <a:rPr lang="zh-CN" altLang="en-US" dirty="0"/>
              <a:t>飘浮（如在水中一般）</a:t>
            </a:r>
            <a:endParaRPr lang="en-US" altLang="zh-CN" dirty="0"/>
          </a:p>
          <a:p>
            <a:pPr lvl="0"/>
            <a:r>
              <a:rPr lang="en-US" dirty="0"/>
              <a:t>075F-01-07 </a:t>
            </a:r>
            <a:r>
              <a:rPr lang="zh-CN" altLang="en-US" dirty="0"/>
              <a:t>选大关</a:t>
            </a:r>
            <a:endParaRPr lang="en-US" altLang="zh-CN" dirty="0"/>
          </a:p>
          <a:p>
            <a:pPr lvl="0"/>
            <a:r>
              <a:rPr lang="en-US" dirty="0"/>
              <a:t>0760-01-03 </a:t>
            </a:r>
            <a:r>
              <a:rPr lang="zh-CN" altLang="en-US" dirty="0"/>
              <a:t>选小关</a:t>
            </a:r>
            <a:endParaRPr lang="en-US" altLang="zh-CN" dirty="0"/>
          </a:p>
          <a:p>
            <a:pPr lvl="0"/>
            <a:r>
              <a:rPr lang="zh-CN" altLang="en-US" dirty="0"/>
              <a:t>直接跳到</a:t>
            </a:r>
            <a:r>
              <a:rPr lang="en-US" altLang="zh-CN" dirty="0"/>
              <a:t>8-4</a:t>
            </a:r>
            <a:r>
              <a:rPr lang="zh-CN" altLang="en-US" dirty="0"/>
              <a:t>，开着无敌打游戏，好耶</a:t>
            </a:r>
            <a:endParaRPr lang="en-US" altLang="zh-CN" dirty="0"/>
          </a:p>
          <a:p>
            <a:pPr lvl="0"/>
            <a:r>
              <a:rPr lang="zh-CN" altLang="en-US" dirty="0"/>
              <a:t>通关得到了一个网址</a:t>
            </a:r>
            <a:r>
              <a:rPr lang="en-US" altLang="zh-CN" dirty="0"/>
              <a:t>……</a:t>
            </a:r>
            <a:r>
              <a:rPr lang="zh-CN" altLang="en-US" dirty="0"/>
              <a:t>怪不得搜</a:t>
            </a:r>
            <a:r>
              <a:rPr lang="en-US" altLang="zh-CN" dirty="0"/>
              <a:t>flag</a:t>
            </a:r>
            <a:r>
              <a:rPr lang="zh-CN" altLang="en-US" dirty="0"/>
              <a:t>搜不到</a:t>
            </a:r>
            <a:endParaRPr lang="en-US" altLang="zh-CN" dirty="0"/>
          </a:p>
        </p:txBody>
      </p:sp>
      <p:pic>
        <p:nvPicPr>
          <p:cNvPr id="7" name="Picture 6">
            <a:extLst>
              <a:ext uri="{FF2B5EF4-FFF2-40B4-BE49-F238E27FC236}">
                <a16:creationId xmlns:a16="http://schemas.microsoft.com/office/drawing/2014/main" id="{B9CD3200-2BF3-45BF-8D26-10E8ACA77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675" y="2491930"/>
            <a:ext cx="4505325" cy="4366070"/>
          </a:xfrm>
          <a:prstGeom prst="rect">
            <a:avLst/>
          </a:prstGeom>
        </p:spPr>
      </p:pic>
    </p:spTree>
    <p:extLst>
      <p:ext uri="{BB962C8B-B14F-4D97-AF65-F5344CB8AC3E}">
        <p14:creationId xmlns:p14="http://schemas.microsoft.com/office/powerpoint/2010/main" val="315415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a:t>
            </a:r>
          </a:p>
          <a:p>
            <a:pPr lvl="0"/>
            <a:r>
              <a:rPr lang="zh-CN" altLang="en-US" dirty="0">
                <a:solidFill>
                  <a:prstClr val="black"/>
                </a:solidFill>
              </a:rPr>
              <a:t>打开是一个孤零零的页面</a:t>
            </a:r>
            <a:endParaRPr lang="en-US" altLang="zh-CN" dirty="0">
              <a:solidFill>
                <a:prstClr val="black"/>
              </a:solidFill>
            </a:endParaRPr>
          </a:p>
          <a:p>
            <a:pPr lvl="0"/>
            <a:r>
              <a:rPr lang="zh-CN" altLang="en-US" dirty="0">
                <a:solidFill>
                  <a:prstClr val="black"/>
                </a:solidFill>
              </a:rPr>
              <a:t>什么软盘？什么密码？</a:t>
            </a:r>
            <a:endParaRPr lang="en-US" altLang="zh-CN" dirty="0">
              <a:solidFill>
                <a:prstClr val="black"/>
              </a:solidFill>
            </a:endParaRPr>
          </a:p>
          <a:p>
            <a:pPr lvl="0"/>
            <a:r>
              <a:rPr lang="zh-CN" altLang="en-US" dirty="0">
                <a:solidFill>
                  <a:prstClr val="black"/>
                </a:solidFill>
              </a:rPr>
              <a:t>哦刚刚第一步压缩包就提到了软盘，难道有什么东西漏掉了？</a:t>
            </a:r>
            <a:endParaRPr lang="en-US" altLang="zh-CN" dirty="0">
              <a:solidFill>
                <a:prstClr val="black"/>
              </a:solidFill>
            </a:endParaRPr>
          </a:p>
          <a:p>
            <a:pPr lvl="0"/>
            <a:r>
              <a:rPr lang="zh-CN" altLang="en-US" dirty="0">
                <a:solidFill>
                  <a:prstClr val="black"/>
                </a:solidFill>
              </a:rPr>
              <a:t>回去看下那个刚刚加载失败的</a:t>
            </a:r>
            <a:r>
              <a:rPr lang="en-US" altLang="zh-CN" dirty="0" err="1">
                <a:solidFill>
                  <a:prstClr val="black"/>
                </a:solidFill>
              </a:rPr>
              <a:t>img</a:t>
            </a:r>
            <a:r>
              <a:rPr lang="zh-CN" altLang="en-US" dirty="0">
                <a:solidFill>
                  <a:prstClr val="black"/>
                </a:solidFill>
              </a:rPr>
              <a:t>文件</a:t>
            </a:r>
            <a:endParaRPr lang="en-US" altLang="zh-CN" dirty="0">
              <a:solidFill>
                <a:prstClr val="black"/>
              </a:solidFill>
            </a:endParaRPr>
          </a:p>
          <a:p>
            <a:pPr lvl="0"/>
            <a:endParaRPr lang="en-US" altLang="zh-CN" dirty="0">
              <a:solidFill>
                <a:prstClr val="black"/>
              </a:solidFill>
            </a:endParaRPr>
          </a:p>
          <a:p>
            <a:pPr lvl="0"/>
            <a:r>
              <a:rPr lang="en-US" altLang="zh-CN" dirty="0">
                <a:solidFill>
                  <a:prstClr val="black"/>
                </a:solidFill>
              </a:rPr>
              <a:t>DOS/MBR boot</a:t>
            </a:r>
            <a:r>
              <a:rPr lang="zh-CN" altLang="en-US" dirty="0">
                <a:solidFill>
                  <a:prstClr val="black"/>
                </a:solidFill>
              </a:rPr>
              <a:t>？难道是个启动盘</a:t>
            </a:r>
            <a:endParaRPr lang="en-US" altLang="zh-CN" dirty="0">
              <a:solidFill>
                <a:prstClr val="black"/>
              </a:solidFill>
            </a:endParaRPr>
          </a:p>
          <a:p>
            <a:pPr lvl="0"/>
            <a:r>
              <a:rPr lang="zh-CN" altLang="en-US" dirty="0">
                <a:solidFill>
                  <a:prstClr val="black"/>
                </a:solidFill>
              </a:rPr>
              <a:t>于是丢到</a:t>
            </a:r>
            <a:r>
              <a:rPr lang="en-US" altLang="zh-CN" dirty="0">
                <a:solidFill>
                  <a:prstClr val="black"/>
                </a:solidFill>
              </a:rPr>
              <a:t>VMware</a:t>
            </a:r>
            <a:r>
              <a:rPr lang="zh-CN" altLang="en-US" dirty="0">
                <a:solidFill>
                  <a:prstClr val="black"/>
                </a:solidFill>
              </a:rPr>
              <a:t>里试一下</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r>
              <a:rPr lang="zh-CN" altLang="en-US" dirty="0">
                <a:solidFill>
                  <a:prstClr val="black"/>
                </a:solidFill>
              </a:rPr>
              <a:t>好家伙，原来</a:t>
            </a:r>
            <a:r>
              <a:rPr lang="en-US" altLang="zh-CN" dirty="0" err="1">
                <a:solidFill>
                  <a:prstClr val="black"/>
                </a:solidFill>
              </a:rPr>
              <a:t>img</a:t>
            </a:r>
            <a:r>
              <a:rPr lang="zh-CN" altLang="en-US" dirty="0">
                <a:solidFill>
                  <a:prstClr val="black"/>
                </a:solidFill>
              </a:rPr>
              <a:t>里就有一个</a:t>
            </a:r>
            <a:r>
              <a:rPr lang="en-US" altLang="zh-CN" dirty="0">
                <a:solidFill>
                  <a:srgbClr val="00B050"/>
                </a:solidFill>
              </a:rPr>
              <a:t>flag{th3_Sun5et_h0r1zon_0815}</a:t>
            </a:r>
          </a:p>
          <a:p>
            <a:pPr lvl="0"/>
            <a:endParaRPr lang="en-US" altLang="zh-CN" dirty="0"/>
          </a:p>
        </p:txBody>
      </p:sp>
      <p:pic>
        <p:nvPicPr>
          <p:cNvPr id="4" name="Picture 3">
            <a:extLst>
              <a:ext uri="{FF2B5EF4-FFF2-40B4-BE49-F238E27FC236}">
                <a16:creationId xmlns:a16="http://schemas.microsoft.com/office/drawing/2014/main" id="{5F79174A-10F3-44F7-A05E-FF45F4C1600C}"/>
              </a:ext>
            </a:extLst>
          </p:cNvPr>
          <p:cNvPicPr>
            <a:picLocks noChangeAspect="1"/>
          </p:cNvPicPr>
          <p:nvPr/>
        </p:nvPicPr>
        <p:blipFill>
          <a:blip r:embed="rId2"/>
          <a:stretch>
            <a:fillRect/>
          </a:stretch>
        </p:blipFill>
        <p:spPr>
          <a:xfrm>
            <a:off x="5133761" y="777191"/>
            <a:ext cx="3067478" cy="1714739"/>
          </a:xfrm>
          <a:prstGeom prst="rect">
            <a:avLst/>
          </a:prstGeom>
        </p:spPr>
      </p:pic>
      <p:pic>
        <p:nvPicPr>
          <p:cNvPr id="6" name="Picture 5">
            <a:extLst>
              <a:ext uri="{FF2B5EF4-FFF2-40B4-BE49-F238E27FC236}">
                <a16:creationId xmlns:a16="http://schemas.microsoft.com/office/drawing/2014/main" id="{202B963C-B8FC-4BC1-B322-740857CAF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587" y="3503572"/>
            <a:ext cx="10393225" cy="552527"/>
          </a:xfrm>
          <a:prstGeom prst="rect">
            <a:avLst/>
          </a:prstGeom>
        </p:spPr>
      </p:pic>
      <p:pic>
        <p:nvPicPr>
          <p:cNvPr id="9" name="Picture 8">
            <a:extLst>
              <a:ext uri="{FF2B5EF4-FFF2-40B4-BE49-F238E27FC236}">
                <a16:creationId xmlns:a16="http://schemas.microsoft.com/office/drawing/2014/main" id="{851BA66C-00C9-45B1-AD0F-D93E65828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5483" y="4579513"/>
            <a:ext cx="4715533" cy="1467055"/>
          </a:xfrm>
          <a:prstGeom prst="rect">
            <a:avLst/>
          </a:prstGeom>
        </p:spPr>
      </p:pic>
    </p:spTree>
    <p:extLst>
      <p:ext uri="{BB962C8B-B14F-4D97-AF65-F5344CB8AC3E}">
        <p14:creationId xmlns:p14="http://schemas.microsoft.com/office/powerpoint/2010/main" val="1602862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lvl="0" indent="0">
              <a:buNone/>
            </a:pPr>
            <a:r>
              <a:rPr lang="ja-JP" altLang="en-US" sz="3600" b="1" dirty="0">
                <a:solidFill>
                  <a:srgbClr val="0070C0"/>
                </a:solidFill>
              </a:rPr>
              <a:t>幻夢界 </a:t>
            </a:r>
            <a:r>
              <a:rPr lang="en-US" altLang="ja-JP" sz="3600" b="1" dirty="0">
                <a:solidFill>
                  <a:srgbClr val="0070C0"/>
                </a:solidFill>
              </a:rPr>
              <a:t>&amp; </a:t>
            </a:r>
            <a:r>
              <a:rPr lang="ja-JP" altLang="en-US" sz="3600" b="1" dirty="0">
                <a:solidFill>
                  <a:srgbClr val="0070C0"/>
                </a:solidFill>
              </a:rPr>
              <a:t>夢と現の境界</a:t>
            </a:r>
          </a:p>
          <a:p>
            <a:pPr lvl="0"/>
            <a:r>
              <a:rPr lang="zh-CN" altLang="en-US" dirty="0">
                <a:solidFill>
                  <a:prstClr val="black"/>
                </a:solidFill>
              </a:rPr>
              <a:t>密码</a:t>
            </a:r>
            <a:r>
              <a:rPr lang="en-US" altLang="zh-CN" dirty="0" err="1">
                <a:solidFill>
                  <a:schemeClr val="accent2"/>
                </a:solidFill>
              </a:rPr>
              <a:t>ItsMeMrLeaf</a:t>
            </a:r>
            <a:r>
              <a:rPr lang="zh-CN" altLang="en-US" dirty="0"/>
              <a:t>大概就是网页需要的吧</a:t>
            </a:r>
            <a:endParaRPr lang="en-US" altLang="zh-CN" dirty="0"/>
          </a:p>
          <a:p>
            <a:pPr lvl="0"/>
            <a:r>
              <a:rPr lang="zh-CN" altLang="en-US" dirty="0"/>
              <a:t>输进去得到最后一个</a:t>
            </a:r>
            <a:r>
              <a:rPr lang="en-US" altLang="zh-CN" dirty="0"/>
              <a:t>flag</a:t>
            </a:r>
          </a:p>
          <a:p>
            <a:pPr lvl="0"/>
            <a:r>
              <a:rPr lang="en-US" altLang="zh-CN" dirty="0">
                <a:solidFill>
                  <a:srgbClr val="00B050"/>
                </a:solidFill>
              </a:rPr>
              <a:t>flag{W4ke_up_fr0m_7h3_L0NG_dre@m}</a:t>
            </a:r>
          </a:p>
          <a:p>
            <a:pPr lvl="0"/>
            <a:endParaRPr lang="en-US" altLang="zh-CN" dirty="0"/>
          </a:p>
          <a:p>
            <a:pPr lvl="0"/>
            <a:r>
              <a:rPr lang="zh-CN" altLang="en-US" dirty="0"/>
              <a:t>原来是之前没注意到软盘</a:t>
            </a:r>
            <a:endParaRPr lang="en-US" altLang="zh-CN" dirty="0"/>
          </a:p>
          <a:p>
            <a:pPr lvl="0"/>
            <a:r>
              <a:rPr lang="zh-CN" altLang="en-US" dirty="0"/>
              <a:t>这就是为什么做出来的人都是</a:t>
            </a:r>
            <a:endParaRPr lang="en-US" altLang="zh-CN" dirty="0"/>
          </a:p>
          <a:p>
            <a:pPr lvl="0"/>
            <a:r>
              <a:rPr lang="zh-CN" altLang="en-US" dirty="0"/>
              <a:t>几乎后两个同时交的原因吧</a:t>
            </a:r>
            <a:endParaRPr lang="en-US" altLang="zh-CN" dirty="0"/>
          </a:p>
        </p:txBody>
      </p:sp>
      <p:pic>
        <p:nvPicPr>
          <p:cNvPr id="5" name="Picture 4">
            <a:extLst>
              <a:ext uri="{FF2B5EF4-FFF2-40B4-BE49-F238E27FC236}">
                <a16:creationId xmlns:a16="http://schemas.microsoft.com/office/drawing/2014/main" id="{56A2C6D8-9E28-4D82-A8FD-087EFB8DB18D}"/>
              </a:ext>
            </a:extLst>
          </p:cNvPr>
          <p:cNvPicPr>
            <a:picLocks noChangeAspect="1"/>
          </p:cNvPicPr>
          <p:nvPr/>
        </p:nvPicPr>
        <p:blipFill>
          <a:blip r:embed="rId2"/>
          <a:stretch>
            <a:fillRect/>
          </a:stretch>
        </p:blipFill>
        <p:spPr>
          <a:xfrm>
            <a:off x="6448425" y="0"/>
            <a:ext cx="5743575" cy="6858000"/>
          </a:xfrm>
          <a:prstGeom prst="rect">
            <a:avLst/>
          </a:prstGeom>
        </p:spPr>
      </p:pic>
    </p:spTree>
    <p:extLst>
      <p:ext uri="{BB962C8B-B14F-4D97-AF65-F5344CB8AC3E}">
        <p14:creationId xmlns:p14="http://schemas.microsoft.com/office/powerpoint/2010/main" val="2661491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叶子的新歌 </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3009900" cy="5946775"/>
          </a:xfrm>
        </p:spPr>
        <p:txBody>
          <a:bodyPr>
            <a:normAutofit/>
          </a:bodyPr>
          <a:lstStyle/>
          <a:p>
            <a:pPr marL="0" lvl="0" indent="0">
              <a:buNone/>
            </a:pPr>
            <a:r>
              <a:rPr lang="zh-CN" altLang="en-US" sz="3600" b="1" dirty="0">
                <a:solidFill>
                  <a:srgbClr val="0070C0"/>
                </a:solidFill>
              </a:rPr>
              <a:t>歌词</a:t>
            </a:r>
            <a:endParaRPr lang="en-US" altLang="zh-CN" sz="3600" b="1" dirty="0">
              <a:solidFill>
                <a:srgbClr val="0070C0"/>
              </a:solidFill>
            </a:endParaRPr>
          </a:p>
          <a:p>
            <a:pPr marL="0" lvl="0" indent="0">
              <a:buNone/>
            </a:pPr>
            <a:r>
              <a:rPr lang="zh-CN" altLang="en-US" sz="1500" b="1" dirty="0"/>
              <a:t>空无一人的房间</a:t>
            </a:r>
          </a:p>
          <a:p>
            <a:pPr marL="0" lvl="0" indent="0">
              <a:buNone/>
            </a:pPr>
            <a:r>
              <a:rPr lang="zh-CN" altLang="en-US" sz="1500" b="1" dirty="0"/>
              <a:t>我望向窗外</a:t>
            </a:r>
          </a:p>
          <a:p>
            <a:pPr marL="0" lvl="0" indent="0">
              <a:buNone/>
            </a:pPr>
            <a:r>
              <a:rPr lang="zh-CN" altLang="en-US" sz="1500" b="1" dirty="0"/>
              <a:t>想回到昨天</a:t>
            </a:r>
          </a:p>
          <a:p>
            <a:pPr marL="0" lvl="0" indent="0">
              <a:buNone/>
            </a:pPr>
            <a:endParaRPr lang="en-US" altLang="zh-CN" sz="1500" b="1" dirty="0"/>
          </a:p>
          <a:p>
            <a:pPr marL="0" lvl="0" indent="0">
              <a:buNone/>
            </a:pPr>
            <a:r>
              <a:rPr lang="zh-CN" altLang="en-US" sz="1500" b="1" dirty="0"/>
              <a:t>琥珀色的风</a:t>
            </a:r>
          </a:p>
          <a:p>
            <a:pPr marL="0" lvl="0" indent="0">
              <a:buNone/>
            </a:pPr>
            <a:r>
              <a:rPr lang="zh-CN" altLang="en-US" sz="1500" b="1" dirty="0"/>
              <a:t>能否将 回忆传到那边</a:t>
            </a:r>
          </a:p>
          <a:p>
            <a:pPr marL="0" lvl="0" indent="0">
              <a:buNone/>
            </a:pPr>
            <a:r>
              <a:rPr lang="zh-CN" altLang="en-US" sz="1500" b="1" dirty="0"/>
              <a:t>闪烁的星</a:t>
            </a:r>
          </a:p>
          <a:p>
            <a:pPr marL="0" lvl="0" indent="0">
              <a:buNone/>
            </a:pPr>
            <a:r>
              <a:rPr lang="zh-CN" altLang="en-US" sz="1500" b="1" dirty="0"/>
              <a:t>照亮夜空 连成我的思念</a:t>
            </a:r>
          </a:p>
          <a:p>
            <a:pPr marL="0" lvl="0" indent="0">
              <a:buNone/>
            </a:pPr>
            <a:endParaRPr lang="en-US" altLang="zh-CN" sz="1500" b="1" dirty="0"/>
          </a:p>
          <a:p>
            <a:pPr marL="0" lvl="0" indent="0">
              <a:buNone/>
            </a:pPr>
            <a:r>
              <a:rPr lang="zh-CN" altLang="en-US" sz="1500" b="1" dirty="0"/>
              <a:t>你 在梦的另一边</a:t>
            </a:r>
          </a:p>
          <a:p>
            <a:pPr marL="0" lvl="0" indent="0">
              <a:buNone/>
            </a:pPr>
            <a:r>
              <a:rPr lang="zh-CN" altLang="en-US" sz="1500" b="1" dirty="0"/>
              <a:t>站在 日落的地平线</a:t>
            </a:r>
          </a:p>
          <a:p>
            <a:pPr marL="0" lvl="0" indent="0">
              <a:buNone/>
            </a:pPr>
            <a:r>
              <a:rPr lang="zh-CN" altLang="en-US" sz="1500" b="1" dirty="0"/>
              <a:t>背离这世界而去</a:t>
            </a:r>
          </a:p>
          <a:p>
            <a:pPr marL="0" lvl="0" indent="0">
              <a:buNone/>
            </a:pPr>
            <a:r>
              <a:rPr lang="zh-CN" altLang="en-US" sz="1500" b="1" dirty="0"/>
              <a:t>想 在回不去的时间里</a:t>
            </a:r>
          </a:p>
          <a:p>
            <a:pPr marL="0" lvl="0" indent="0">
              <a:buNone/>
            </a:pPr>
            <a:r>
              <a:rPr lang="zh-CN" altLang="en-US" sz="1500" b="1" dirty="0"/>
              <a:t>遇见你 遇见你 遇见你</a:t>
            </a:r>
          </a:p>
          <a:p>
            <a:pPr marL="0" lvl="0" indent="0">
              <a:buNone/>
            </a:pPr>
            <a:r>
              <a:rPr lang="zh-CN" altLang="en-US" sz="1500" b="1" dirty="0"/>
              <a:t>遇见你 遇见你 遇见你</a:t>
            </a:r>
            <a:endParaRPr lang="ja-JP" altLang="en-US" sz="1500" b="1" dirty="0"/>
          </a:p>
        </p:txBody>
      </p:sp>
      <p:sp>
        <p:nvSpPr>
          <p:cNvPr id="6" name="Content Placeholder 2">
            <a:extLst>
              <a:ext uri="{FF2B5EF4-FFF2-40B4-BE49-F238E27FC236}">
                <a16:creationId xmlns:a16="http://schemas.microsoft.com/office/drawing/2014/main" id="{6CA7589D-9070-4D1B-8F1D-F332E222F93B}"/>
              </a:ext>
            </a:extLst>
          </p:cNvPr>
          <p:cNvSpPr txBox="1">
            <a:spLocks/>
          </p:cNvSpPr>
          <p:nvPr/>
        </p:nvSpPr>
        <p:spPr>
          <a:xfrm>
            <a:off x="3009900" y="1"/>
            <a:ext cx="9182100" cy="685799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600" b="1" dirty="0">
                <a:solidFill>
                  <a:srgbClr val="0070C0"/>
                </a:solidFill>
              </a:rPr>
              <a:t>剧情汇总</a:t>
            </a:r>
            <a:endParaRPr lang="en-US" altLang="zh-CN" sz="3600" b="1" dirty="0">
              <a:solidFill>
                <a:srgbClr val="0070C0"/>
              </a:solidFill>
            </a:endParaRPr>
          </a:p>
          <a:p>
            <a:pPr marL="0" lvl="0" indent="0">
              <a:lnSpc>
                <a:spcPct val="120000"/>
              </a:lnSpc>
              <a:buNone/>
            </a:pPr>
            <a:r>
              <a:rPr lang="zh-CN" altLang="en-US" sz="1500" b="1" dirty="0">
                <a:solidFill>
                  <a:srgbClr val="FF0000"/>
                </a:solidFill>
              </a:rPr>
              <a:t>你还记得吗？小时候，我家和你家都在一个大院里。放学以后，我们经常一起在院子里玩。你虽然是个女孩子，但总是能和男孩子们玩到一块去。</a:t>
            </a:r>
          </a:p>
          <a:p>
            <a:pPr marL="0" lvl="0" indent="0">
              <a:lnSpc>
                <a:spcPct val="120000"/>
              </a:lnSpc>
              <a:buNone/>
            </a:pPr>
            <a:r>
              <a:rPr lang="zh-CN" altLang="en-US" sz="1500" b="1" dirty="0">
                <a:solidFill>
                  <a:srgbClr val="FF0000"/>
                </a:solidFill>
              </a:rPr>
              <a:t>夏天的时候我们挖蚯蚓、捉蚂蚱；冬天，院子里的大坡上积了一层雪，我们就坐在纸箱子压成的雪橇上，一次次从坡顶滑到坡底。那个时候你还发现，坐在铁簸箕上滑得更快。</a:t>
            </a:r>
          </a:p>
          <a:p>
            <a:pPr marL="0" lvl="0" indent="0">
              <a:lnSpc>
                <a:spcPct val="120000"/>
              </a:lnSpc>
              <a:buNone/>
            </a:pPr>
            <a:r>
              <a:rPr lang="en-US" altLang="zh-CN" sz="1500" b="1" dirty="0">
                <a:solidFill>
                  <a:srgbClr val="FF0000"/>
                </a:solidFill>
              </a:rPr>
              <a:t>——</a:t>
            </a:r>
            <a:r>
              <a:rPr lang="zh-CN" altLang="en-US" sz="1500" b="1" dirty="0">
                <a:solidFill>
                  <a:srgbClr val="FF0000"/>
                </a:solidFill>
              </a:rPr>
              <a:t>当然，那次你也摔得挺惨的。</a:t>
            </a:r>
            <a:endParaRPr lang="en-US" altLang="zh-CN" sz="3600" b="1" dirty="0">
              <a:solidFill>
                <a:srgbClr val="FF0000"/>
              </a:solidFill>
            </a:endParaRPr>
          </a:p>
          <a:p>
            <a:pPr marL="0" lvl="0" indent="0">
              <a:lnSpc>
                <a:spcPct val="120000"/>
              </a:lnSpc>
              <a:buNone/>
            </a:pPr>
            <a:r>
              <a:rPr lang="zh-CN" altLang="en-US" sz="1500" b="1" dirty="0">
                <a:solidFill>
                  <a:schemeClr val="accent2"/>
                </a:solidFill>
              </a:rPr>
              <a:t>你还记得高中的时候吗？那时在市里的重点中学，我们是同桌。我以前还怪讨人嫌的，老是惹你生气，然后你就不和我说话，我就死乞白赖地求你，或者讲笑话逗你。 不过，你笑起来好可爱，从小就好可爱。此后的一切，也都是从那个笑容开始的吧。 真的，好想回到那个时候啊。 </a:t>
            </a:r>
            <a:endParaRPr lang="en-US" altLang="zh-CN" sz="1500" b="1" dirty="0">
              <a:solidFill>
                <a:schemeClr val="accent2"/>
              </a:solidFill>
            </a:endParaRPr>
          </a:p>
          <a:p>
            <a:pPr marL="0" lvl="0" indent="0">
              <a:lnSpc>
                <a:spcPct val="120000"/>
              </a:lnSpc>
              <a:buNone/>
            </a:pPr>
            <a:r>
              <a:rPr lang="zh-CN" altLang="en-US" sz="1500" b="1" dirty="0">
                <a:solidFill>
                  <a:schemeClr val="accent2"/>
                </a:solidFill>
              </a:rPr>
              <a:t>说了那么多的回忆，不如，再来聊聊现在吧。</a:t>
            </a:r>
            <a:endParaRPr lang="en-US" altLang="zh-CN" sz="1500" b="1" dirty="0">
              <a:solidFill>
                <a:schemeClr val="accent2"/>
              </a:solidFill>
            </a:endParaRPr>
          </a:p>
          <a:p>
            <a:pPr marL="0" lvl="0" indent="0">
              <a:lnSpc>
                <a:spcPct val="120000"/>
              </a:lnSpc>
              <a:buNone/>
            </a:pPr>
            <a:r>
              <a:rPr lang="zh-CN" altLang="en-US" sz="1500" b="1" dirty="0">
                <a:solidFill>
                  <a:schemeClr val="accent4"/>
                </a:solidFill>
              </a:rPr>
              <a:t>我有一张很久很久以前的软盘。说起来以前的操作系统还能装在软盘里，把软盘放进电脑就可以启动，很神奇吧？我给你看过这张软盘，但你总说这是</a:t>
            </a:r>
            <a:r>
              <a:rPr lang="en-US" altLang="zh-CN" sz="1500" b="1" dirty="0">
                <a:solidFill>
                  <a:schemeClr val="accent4"/>
                </a:solidFill>
              </a:rPr>
              <a:t>Word</a:t>
            </a:r>
            <a:r>
              <a:rPr lang="zh-CN" altLang="en-US" sz="1500" b="1" dirty="0">
                <a:solidFill>
                  <a:schemeClr val="accent4"/>
                </a:solidFill>
              </a:rPr>
              <a:t>保存图标的手办</a:t>
            </a:r>
            <a:r>
              <a:rPr lang="en-US" altLang="zh-CN" sz="1500" b="1" dirty="0">
                <a:solidFill>
                  <a:schemeClr val="accent4"/>
                </a:solidFill>
              </a:rPr>
              <a:t>……</a:t>
            </a:r>
            <a:r>
              <a:rPr lang="zh-CN" altLang="en-US" sz="1500" b="1" dirty="0">
                <a:solidFill>
                  <a:schemeClr val="accent4"/>
                </a:solidFill>
              </a:rPr>
              <a:t>什么跟什么啦！现在已经没有带软驱的电脑了，甚至连带光驱的电脑都没有了。以前软盘里的那些东西，也许再也启动不了了吧。时间过得好快啊，转眼间，就来到了现实。</a:t>
            </a:r>
            <a:endParaRPr lang="en-US" altLang="zh-CN" sz="1500" b="1" dirty="0">
              <a:solidFill>
                <a:schemeClr val="accent4"/>
              </a:solidFill>
            </a:endParaRPr>
          </a:p>
          <a:p>
            <a:pPr marL="0" lvl="0" indent="0">
              <a:lnSpc>
                <a:spcPct val="120000"/>
              </a:lnSpc>
              <a:buNone/>
            </a:pPr>
            <a:r>
              <a:rPr lang="zh-CN" altLang="en-US" sz="1500" b="1" dirty="0">
                <a:solidFill>
                  <a:srgbClr val="00B050"/>
                </a:solidFill>
              </a:rPr>
              <a:t>我以前很喜欢玩红白机，当然，现在也很喜欢。超级马里奥、魂斗罗、坦克大战、马戏团、冒险岛</a:t>
            </a:r>
            <a:r>
              <a:rPr lang="en-US" altLang="zh-CN" sz="1500" b="1" dirty="0">
                <a:solidFill>
                  <a:srgbClr val="00B050"/>
                </a:solidFill>
              </a:rPr>
              <a:t>……</a:t>
            </a:r>
          </a:p>
          <a:p>
            <a:pPr marL="0" lvl="0" indent="0">
              <a:lnSpc>
                <a:spcPct val="120000"/>
              </a:lnSpc>
              <a:buNone/>
            </a:pPr>
            <a:r>
              <a:rPr lang="zh-CN" altLang="en-US" sz="1500" b="1" dirty="0">
                <a:solidFill>
                  <a:srgbClr val="00B050"/>
                </a:solidFill>
              </a:rPr>
              <a:t>一玩能玩一天。小时候家里有一台红白机，也经常叫你一起玩游戏，只不过，我记得你不喜欢这些东西。你最喜欢在</a:t>
            </a:r>
            <a:r>
              <a:rPr lang="en-US" altLang="zh-CN" sz="1500" b="1" dirty="0">
                <a:solidFill>
                  <a:srgbClr val="00B050"/>
                </a:solidFill>
              </a:rPr>
              <a:t>4399</a:t>
            </a:r>
            <a:r>
              <a:rPr lang="zh-CN" altLang="en-US" sz="1500" b="1" dirty="0">
                <a:solidFill>
                  <a:srgbClr val="00B050"/>
                </a:solidFill>
              </a:rPr>
              <a:t>玩找不同，而且你还玩的特别棒，简直就是找不同滴神。</a:t>
            </a:r>
          </a:p>
          <a:p>
            <a:pPr marL="0" lvl="0" indent="0">
              <a:lnSpc>
                <a:spcPct val="120000"/>
              </a:lnSpc>
              <a:buNone/>
            </a:pPr>
            <a:r>
              <a:rPr lang="zh-CN" altLang="en-US" sz="1500" b="1" dirty="0">
                <a:solidFill>
                  <a:srgbClr val="00B050"/>
                </a:solidFill>
              </a:rPr>
              <a:t>呜呜，红白机已经属于时代的眼泪了。</a:t>
            </a:r>
            <a:endParaRPr lang="en-US" altLang="zh-CN" sz="1500" b="1" dirty="0">
              <a:solidFill>
                <a:srgbClr val="00B050"/>
              </a:solidFill>
            </a:endParaRPr>
          </a:p>
          <a:p>
            <a:pPr marL="0" lvl="0" indent="0">
              <a:lnSpc>
                <a:spcPct val="120000"/>
              </a:lnSpc>
              <a:buNone/>
            </a:pPr>
            <a:r>
              <a:rPr lang="zh-CN" altLang="en-US" sz="1500" b="1" dirty="0">
                <a:solidFill>
                  <a:srgbClr val="0070C0"/>
                </a:solidFill>
              </a:rPr>
              <a:t>那天和你表白之后，我们正式在一起了。回想起那段日子，整个世界都是彩色的，在校园里的每一天，我和你都很开心。</a:t>
            </a:r>
          </a:p>
          <a:p>
            <a:pPr marL="0" lvl="0" indent="0">
              <a:lnSpc>
                <a:spcPct val="120000"/>
              </a:lnSpc>
              <a:buNone/>
            </a:pPr>
            <a:r>
              <a:rPr lang="zh-CN" altLang="en-US" sz="1500" b="1" dirty="0">
                <a:solidFill>
                  <a:srgbClr val="0070C0"/>
                </a:solidFill>
              </a:rPr>
              <a:t>但，如果你没有在</a:t>
            </a:r>
            <a:r>
              <a:rPr lang="en-US" altLang="zh-CN" sz="1500" b="1" dirty="0">
                <a:solidFill>
                  <a:srgbClr val="0070C0"/>
                </a:solidFill>
              </a:rPr>
              <a:t>8</a:t>
            </a:r>
            <a:r>
              <a:rPr lang="zh-CN" altLang="en-US" sz="1500" b="1" dirty="0">
                <a:solidFill>
                  <a:srgbClr val="0070C0"/>
                </a:solidFill>
              </a:rPr>
              <a:t>月</a:t>
            </a:r>
            <a:r>
              <a:rPr lang="en-US" altLang="zh-CN" sz="1500" b="1" dirty="0">
                <a:solidFill>
                  <a:srgbClr val="0070C0"/>
                </a:solidFill>
              </a:rPr>
              <a:t>15</a:t>
            </a:r>
            <a:r>
              <a:rPr lang="zh-CN" altLang="en-US" sz="1500" b="1" dirty="0">
                <a:solidFill>
                  <a:srgbClr val="0070C0"/>
                </a:solidFill>
              </a:rPr>
              <a:t>号出去练琴，如果你没有经过那个十字路口，如果那辆卡车没有超速。</a:t>
            </a:r>
          </a:p>
          <a:p>
            <a:pPr marL="0" lvl="0" indent="0">
              <a:lnSpc>
                <a:spcPct val="120000"/>
              </a:lnSpc>
              <a:buNone/>
            </a:pPr>
            <a:r>
              <a:rPr lang="zh-CN" altLang="en-US" sz="1500" b="1" dirty="0">
                <a:solidFill>
                  <a:srgbClr val="0070C0"/>
                </a:solidFill>
              </a:rPr>
              <a:t>如果。</a:t>
            </a:r>
          </a:p>
          <a:p>
            <a:pPr marL="0" lvl="0" indent="0">
              <a:lnSpc>
                <a:spcPct val="120000"/>
              </a:lnSpc>
              <a:buNone/>
            </a:pPr>
            <a:r>
              <a:rPr lang="zh-CN" altLang="en-US" sz="1500" b="1" dirty="0">
                <a:solidFill>
                  <a:srgbClr val="0070C0"/>
                </a:solidFill>
              </a:rPr>
              <a:t>如果这个世界上真的有如果。</a:t>
            </a:r>
          </a:p>
          <a:p>
            <a:pPr marL="0" lvl="0" indent="0">
              <a:lnSpc>
                <a:spcPct val="120000"/>
              </a:lnSpc>
              <a:buNone/>
            </a:pPr>
            <a:r>
              <a:rPr lang="zh-CN" altLang="en-US" sz="1500" b="1" dirty="0">
                <a:solidFill>
                  <a:srgbClr val="0070C0"/>
                </a:solidFill>
              </a:rPr>
              <a:t>从那之后到现在，你已经昏迷整整三年了。</a:t>
            </a:r>
          </a:p>
          <a:p>
            <a:pPr marL="0" lvl="0" indent="0">
              <a:lnSpc>
                <a:spcPct val="120000"/>
              </a:lnSpc>
              <a:buNone/>
            </a:pPr>
            <a:r>
              <a:rPr lang="zh-CN" altLang="en-US" sz="1500" b="1" dirty="0">
                <a:solidFill>
                  <a:srgbClr val="0070C0"/>
                </a:solidFill>
              </a:rPr>
              <a:t>大夫说，你失去了所有的记忆，再也想不起我们的从前，变成了一个无意识的植物人。</a:t>
            </a:r>
          </a:p>
          <a:p>
            <a:pPr marL="0" lvl="0" indent="0">
              <a:lnSpc>
                <a:spcPct val="120000"/>
              </a:lnSpc>
              <a:buNone/>
            </a:pPr>
            <a:r>
              <a:rPr lang="zh-CN" altLang="en-US" sz="1500" b="1" dirty="0">
                <a:solidFill>
                  <a:srgbClr val="0070C0"/>
                </a:solidFill>
              </a:rPr>
              <a:t>但我依然相信，只要我每天都在床边陪着你，和你讲以前的故事，奇迹就一定会发生。</a:t>
            </a:r>
          </a:p>
          <a:p>
            <a:pPr marL="0" lvl="0" indent="0">
              <a:lnSpc>
                <a:spcPct val="120000"/>
              </a:lnSpc>
              <a:buNone/>
            </a:pPr>
            <a:r>
              <a:rPr lang="zh-CN" altLang="en-US" sz="1500" b="1" dirty="0">
                <a:solidFill>
                  <a:srgbClr val="0070C0"/>
                </a:solidFill>
              </a:rPr>
              <a:t>如果你在那个悠长的梦里，看到了这条消息，请一定记得：</a:t>
            </a:r>
          </a:p>
          <a:p>
            <a:pPr marL="0" lvl="0" indent="0">
              <a:lnSpc>
                <a:spcPct val="120000"/>
              </a:lnSpc>
              <a:buNone/>
            </a:pPr>
            <a:r>
              <a:rPr lang="zh-CN" altLang="en-US" sz="1500" b="1" dirty="0">
                <a:solidFill>
                  <a:srgbClr val="0070C0"/>
                </a:solidFill>
              </a:rPr>
              <a:t>从你的世界里醒过来，然后</a:t>
            </a:r>
            <a:r>
              <a:rPr lang="en-US" altLang="zh-CN" sz="1500" b="1" dirty="0">
                <a:solidFill>
                  <a:srgbClr val="0070C0"/>
                </a:solidFill>
              </a:rPr>
              <a:t>——</a:t>
            </a:r>
          </a:p>
          <a:p>
            <a:pPr marL="0" lvl="0" indent="0">
              <a:lnSpc>
                <a:spcPct val="120000"/>
              </a:lnSpc>
              <a:buNone/>
            </a:pPr>
            <a:r>
              <a:rPr lang="zh-CN" altLang="en-US" sz="1500" b="1" dirty="0">
                <a:solidFill>
                  <a:srgbClr val="0070C0"/>
                </a:solidFill>
              </a:rPr>
              <a:t>回家吧。</a:t>
            </a:r>
            <a:endParaRPr lang="en-US" altLang="zh-CN" sz="1500" b="1" dirty="0">
              <a:solidFill>
                <a:srgbClr val="0070C0"/>
              </a:solidFill>
            </a:endParaRPr>
          </a:p>
        </p:txBody>
      </p:sp>
    </p:spTree>
    <p:extLst>
      <p:ext uri="{BB962C8B-B14F-4D97-AF65-F5344CB8AC3E}">
        <p14:creationId xmlns:p14="http://schemas.microsoft.com/office/powerpoint/2010/main" val="1345706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在线解压网站</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给了源码，读一下发现</a:t>
            </a:r>
            <a:endParaRPr lang="en-US" altLang="zh-CN" dirty="0"/>
          </a:p>
          <a:p>
            <a:r>
              <a:rPr lang="zh-CN" altLang="en-US" dirty="0"/>
              <a:t>它还真就直接把上传</a:t>
            </a:r>
            <a:endParaRPr lang="en-US" altLang="zh-CN" dirty="0"/>
          </a:p>
          <a:p>
            <a:r>
              <a:rPr lang="zh-CN" altLang="en-US" dirty="0"/>
              <a:t>的压缩包原样解压访问</a:t>
            </a:r>
            <a:endParaRPr lang="en-US" altLang="zh-CN" dirty="0"/>
          </a:p>
          <a:p>
            <a:r>
              <a:rPr lang="zh-CN" altLang="en-US" dirty="0"/>
              <a:t>那么问题就简单了：</a:t>
            </a:r>
            <a:endParaRPr lang="en-US" altLang="zh-CN" dirty="0"/>
          </a:p>
          <a:p>
            <a:r>
              <a:rPr lang="zh-CN" altLang="en-US" dirty="0"/>
              <a:t>构造一个软链接指向</a:t>
            </a:r>
            <a:r>
              <a:rPr lang="en-US" altLang="zh-CN" dirty="0"/>
              <a:t>/flag</a:t>
            </a:r>
          </a:p>
          <a:p>
            <a:r>
              <a:rPr lang="zh-CN" altLang="en-US" dirty="0"/>
              <a:t>打包传上去就好了</a:t>
            </a:r>
            <a:endParaRPr lang="en-US" altLang="zh-CN" dirty="0"/>
          </a:p>
          <a:p>
            <a:r>
              <a:rPr lang="zh-CN" altLang="en-US" dirty="0"/>
              <a:t>得到</a:t>
            </a:r>
            <a:r>
              <a:rPr lang="en-US" altLang="zh-CN" dirty="0"/>
              <a:t>flag</a:t>
            </a:r>
            <a:r>
              <a:rPr lang="zh-CN" altLang="en-US" dirty="0"/>
              <a:t>：</a:t>
            </a:r>
            <a:endParaRPr lang="en-US" altLang="zh-CN" dirty="0"/>
          </a:p>
          <a:p>
            <a:r>
              <a:rPr lang="en-US" dirty="0">
                <a:solidFill>
                  <a:srgbClr val="00B050"/>
                </a:solidFill>
              </a:rPr>
              <a:t>flag{NeV3r_trUST_Any_C0</a:t>
            </a:r>
          </a:p>
          <a:p>
            <a:r>
              <a:rPr lang="en-US" dirty="0" err="1">
                <a:solidFill>
                  <a:srgbClr val="00B050"/>
                </a:solidFill>
              </a:rPr>
              <a:t>mpresSEd_File</a:t>
            </a:r>
            <a:r>
              <a:rPr lang="en-US" dirty="0">
                <a:solidFill>
                  <a:srgbClr val="00B050"/>
                </a:solidFill>
              </a:rPr>
              <a:t>}</a:t>
            </a:r>
          </a:p>
        </p:txBody>
      </p:sp>
      <p:pic>
        <p:nvPicPr>
          <p:cNvPr id="5" name="Picture 4">
            <a:extLst>
              <a:ext uri="{FF2B5EF4-FFF2-40B4-BE49-F238E27FC236}">
                <a16:creationId xmlns:a16="http://schemas.microsoft.com/office/drawing/2014/main" id="{25D7B088-5147-480F-9672-9BE4D823FF1F}"/>
              </a:ext>
            </a:extLst>
          </p:cNvPr>
          <p:cNvPicPr>
            <a:picLocks noChangeAspect="1"/>
          </p:cNvPicPr>
          <p:nvPr/>
        </p:nvPicPr>
        <p:blipFill>
          <a:blip r:embed="rId2"/>
          <a:stretch>
            <a:fillRect/>
          </a:stretch>
        </p:blipFill>
        <p:spPr>
          <a:xfrm>
            <a:off x="4338110" y="256721"/>
            <a:ext cx="7554379" cy="6496957"/>
          </a:xfrm>
          <a:prstGeom prst="rect">
            <a:avLst/>
          </a:prstGeom>
        </p:spPr>
      </p:pic>
      <p:cxnSp>
        <p:nvCxnSpPr>
          <p:cNvPr id="7" name="Straight Connector 6">
            <a:extLst>
              <a:ext uri="{FF2B5EF4-FFF2-40B4-BE49-F238E27FC236}">
                <a16:creationId xmlns:a16="http://schemas.microsoft.com/office/drawing/2014/main" id="{174DA556-3204-490A-8C6B-330D66B98856}"/>
              </a:ext>
            </a:extLst>
          </p:cNvPr>
          <p:cNvCxnSpPr/>
          <p:nvPr/>
        </p:nvCxnSpPr>
        <p:spPr>
          <a:xfrm>
            <a:off x="7296150" y="1647825"/>
            <a:ext cx="4419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A68FB32-36B3-4C9B-A4E1-E5D50BF50B7E}"/>
              </a:ext>
            </a:extLst>
          </p:cNvPr>
          <p:cNvCxnSpPr>
            <a:cxnSpLocks/>
          </p:cNvCxnSpPr>
          <p:nvPr/>
        </p:nvCxnSpPr>
        <p:spPr>
          <a:xfrm>
            <a:off x="5086350" y="4079876"/>
            <a:ext cx="20097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313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en-US" altLang="zh-CN" dirty="0"/>
              <a:t>Flag</a:t>
            </a:r>
            <a:r>
              <a:rPr lang="zh-CN" altLang="en-US" dirty="0"/>
              <a:t>即服务</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一开始没做出来，后来根据提示补了</a:t>
            </a:r>
            <a:r>
              <a:rPr lang="en-US" altLang="zh-CN" dirty="0"/>
              <a:t>flag1</a:t>
            </a:r>
          </a:p>
          <a:p>
            <a:r>
              <a:rPr lang="zh-CN" altLang="en-US" dirty="0"/>
              <a:t>首先没给源码，开始乱尝试，发现路径为</a:t>
            </a:r>
            <a:r>
              <a:rPr lang="en-US" altLang="zh-CN" dirty="0"/>
              <a:t>/</a:t>
            </a:r>
            <a:r>
              <a:rPr lang="en-US" altLang="zh-CN" dirty="0" err="1"/>
              <a:t>api</a:t>
            </a:r>
            <a:r>
              <a:rPr lang="en-US" altLang="zh-CN" dirty="0"/>
              <a:t>/</a:t>
            </a:r>
            <a:r>
              <a:rPr lang="zh-CN" altLang="en-US" dirty="0"/>
              <a:t>的时候会报错</a:t>
            </a:r>
            <a:endParaRPr lang="en-US" altLang="zh-CN" dirty="0"/>
          </a:p>
          <a:p>
            <a:endParaRPr lang="en-US" altLang="zh-CN" dirty="0"/>
          </a:p>
          <a:p>
            <a:endParaRPr lang="en-US" altLang="zh-CN" dirty="0"/>
          </a:p>
          <a:p>
            <a:endParaRPr lang="en-US" altLang="zh-CN" dirty="0"/>
          </a:p>
          <a:p>
            <a:r>
              <a:rPr lang="zh-CN" altLang="en-US" dirty="0"/>
              <a:t>注意到这个</a:t>
            </a:r>
            <a:r>
              <a:rPr lang="en-US" altLang="zh-CN" dirty="0" err="1"/>
              <a:t>jsonaas</a:t>
            </a:r>
            <a:r>
              <a:rPr lang="en-US" altLang="zh-CN" dirty="0"/>
              <a:t>-backend</a:t>
            </a:r>
            <a:r>
              <a:rPr lang="zh-CN" altLang="en-US" dirty="0"/>
              <a:t>就是题目的名字，所以这是源码的位置</a:t>
            </a:r>
            <a:endParaRPr lang="en-US" altLang="zh-CN" dirty="0"/>
          </a:p>
          <a:p>
            <a:r>
              <a:rPr lang="zh-CN" altLang="en-US" dirty="0"/>
              <a:t>至于怎么取出来，用和上一题类似的方法</a:t>
            </a:r>
            <a:r>
              <a:rPr lang="en-US" altLang="zh-CN" dirty="0"/>
              <a:t>+</a:t>
            </a:r>
            <a:r>
              <a:rPr lang="zh-CN" altLang="en-US" dirty="0"/>
              <a:t>提示中的</a:t>
            </a:r>
            <a:r>
              <a:rPr lang="en-US" altLang="zh-CN" dirty="0" err="1"/>
              <a:t>package.json</a:t>
            </a:r>
            <a:endParaRPr lang="en-US" altLang="zh-CN" dirty="0"/>
          </a:p>
          <a:p>
            <a:endParaRPr lang="en-US" dirty="0"/>
          </a:p>
          <a:p>
            <a:endParaRPr lang="en-US" dirty="0"/>
          </a:p>
          <a:p>
            <a:endParaRPr lang="en-US" dirty="0"/>
          </a:p>
          <a:p>
            <a:r>
              <a:rPr lang="zh-CN" altLang="en-US" dirty="0"/>
              <a:t>下载源码之后，发现第一个</a:t>
            </a:r>
            <a:r>
              <a:rPr lang="en-US" altLang="zh-CN" dirty="0"/>
              <a:t>flag</a:t>
            </a:r>
            <a:r>
              <a:rPr lang="zh-CN" altLang="en-US" dirty="0"/>
              <a:t>是</a:t>
            </a:r>
            <a:endParaRPr lang="en-US" dirty="0"/>
          </a:p>
        </p:txBody>
      </p:sp>
      <p:pic>
        <p:nvPicPr>
          <p:cNvPr id="4" name="Picture 3">
            <a:extLst>
              <a:ext uri="{FF2B5EF4-FFF2-40B4-BE49-F238E27FC236}">
                <a16:creationId xmlns:a16="http://schemas.microsoft.com/office/drawing/2014/main" id="{E913CEFC-3A60-41F6-AC47-87893A016358}"/>
              </a:ext>
            </a:extLst>
          </p:cNvPr>
          <p:cNvPicPr>
            <a:picLocks noChangeAspect="1"/>
          </p:cNvPicPr>
          <p:nvPr/>
        </p:nvPicPr>
        <p:blipFill>
          <a:blip r:embed="rId2"/>
          <a:stretch>
            <a:fillRect/>
          </a:stretch>
        </p:blipFill>
        <p:spPr>
          <a:xfrm>
            <a:off x="2614126" y="1876309"/>
            <a:ext cx="6963747" cy="1657581"/>
          </a:xfrm>
          <a:prstGeom prst="rect">
            <a:avLst/>
          </a:prstGeom>
        </p:spPr>
      </p:pic>
      <p:pic>
        <p:nvPicPr>
          <p:cNvPr id="9" name="Picture 8">
            <a:extLst>
              <a:ext uri="{FF2B5EF4-FFF2-40B4-BE49-F238E27FC236}">
                <a16:creationId xmlns:a16="http://schemas.microsoft.com/office/drawing/2014/main" id="{A275F409-1B06-40B7-97D7-252C8D634217}"/>
              </a:ext>
            </a:extLst>
          </p:cNvPr>
          <p:cNvPicPr>
            <a:picLocks noChangeAspect="1"/>
          </p:cNvPicPr>
          <p:nvPr/>
        </p:nvPicPr>
        <p:blipFill>
          <a:blip r:embed="rId3"/>
          <a:stretch>
            <a:fillRect/>
          </a:stretch>
        </p:blipFill>
        <p:spPr>
          <a:xfrm>
            <a:off x="2065734" y="4384332"/>
            <a:ext cx="7259241" cy="1658876"/>
          </a:xfrm>
          <a:prstGeom prst="rect">
            <a:avLst/>
          </a:prstGeom>
        </p:spPr>
      </p:pic>
      <p:pic>
        <p:nvPicPr>
          <p:cNvPr id="10" name="Picture 9">
            <a:extLst>
              <a:ext uri="{FF2B5EF4-FFF2-40B4-BE49-F238E27FC236}">
                <a16:creationId xmlns:a16="http://schemas.microsoft.com/office/drawing/2014/main" id="{CA9B02BF-585E-440D-AE18-84979DDBE91D}"/>
              </a:ext>
            </a:extLst>
          </p:cNvPr>
          <p:cNvPicPr>
            <a:picLocks noChangeAspect="1"/>
          </p:cNvPicPr>
          <p:nvPr/>
        </p:nvPicPr>
        <p:blipFill>
          <a:blip r:embed="rId4"/>
          <a:stretch>
            <a:fillRect/>
          </a:stretch>
        </p:blipFill>
        <p:spPr>
          <a:xfrm>
            <a:off x="5695354" y="6117181"/>
            <a:ext cx="2105319" cy="333422"/>
          </a:xfrm>
          <a:prstGeom prst="rect">
            <a:avLst/>
          </a:prstGeom>
        </p:spPr>
      </p:pic>
    </p:spTree>
    <p:extLst>
      <p:ext uri="{BB962C8B-B14F-4D97-AF65-F5344CB8AC3E}">
        <p14:creationId xmlns:p14="http://schemas.microsoft.com/office/powerpoint/2010/main" val="270549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诡异的网关</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打开发现这里好像记录了密码，根据名字这就应该是</a:t>
            </a:r>
            <a:r>
              <a:rPr lang="en-US" altLang="zh-CN" dirty="0"/>
              <a:t>flag</a:t>
            </a:r>
          </a:p>
          <a:p>
            <a:r>
              <a:rPr lang="zh-CN" altLang="en-US" dirty="0"/>
              <a:t>试着删除它发现外面的</a:t>
            </a:r>
            <a:r>
              <a:rPr lang="en-US" altLang="zh-CN" dirty="0"/>
              <a:t>config</a:t>
            </a:r>
            <a:r>
              <a:rPr lang="zh-CN" altLang="en-US" dirty="0"/>
              <a:t>文件变小了</a:t>
            </a:r>
            <a:endParaRPr lang="en-US" altLang="zh-CN" dirty="0"/>
          </a:p>
          <a:p>
            <a:r>
              <a:rPr lang="zh-CN" altLang="en-US" dirty="0"/>
              <a:t>逻辑大概是从里面读保存的用户名密码，但打开看一眼发现应该是加过密的</a:t>
            </a:r>
            <a:endParaRPr lang="en-US" altLang="zh-CN" dirty="0"/>
          </a:p>
          <a:p>
            <a:r>
              <a:rPr lang="zh-CN" altLang="en-US" dirty="0"/>
              <a:t>但程序运行的时候读进去应该需要解密</a:t>
            </a:r>
            <a:endParaRPr lang="en-US" altLang="zh-CN" dirty="0"/>
          </a:p>
          <a:p>
            <a:r>
              <a:rPr lang="zh-CN" altLang="en-US" dirty="0"/>
              <a:t>于是使用</a:t>
            </a:r>
            <a:r>
              <a:rPr lang="en-US" altLang="zh-CN" dirty="0" err="1"/>
              <a:t>Ollydbg</a:t>
            </a:r>
            <a:r>
              <a:rPr lang="zh-CN" altLang="en-US" dirty="0"/>
              <a:t>在运行的时候查内存发现有一块是刚好就是</a:t>
            </a:r>
            <a:r>
              <a:rPr lang="en-US" altLang="zh-CN" dirty="0"/>
              <a:t>flag{……}</a:t>
            </a:r>
          </a:p>
          <a:p>
            <a:r>
              <a:rPr lang="zh-CN" altLang="en-US" dirty="0"/>
              <a:t>这题忘了截图了</a:t>
            </a:r>
            <a:r>
              <a:rPr lang="en-US" altLang="zh-CN" dirty="0"/>
              <a:t>………………</a:t>
            </a:r>
          </a:p>
          <a:p>
            <a:endParaRPr lang="en-US" dirty="0"/>
          </a:p>
        </p:txBody>
      </p:sp>
      <p:pic>
        <p:nvPicPr>
          <p:cNvPr id="5" name="Picture 4">
            <a:extLst>
              <a:ext uri="{FF2B5EF4-FFF2-40B4-BE49-F238E27FC236}">
                <a16:creationId xmlns:a16="http://schemas.microsoft.com/office/drawing/2014/main" id="{E26ADF07-DFC7-400F-8CC1-2491ACA35DD4}"/>
              </a:ext>
            </a:extLst>
          </p:cNvPr>
          <p:cNvPicPr>
            <a:picLocks noChangeAspect="1"/>
          </p:cNvPicPr>
          <p:nvPr/>
        </p:nvPicPr>
        <p:blipFill>
          <a:blip r:embed="rId2"/>
          <a:stretch>
            <a:fillRect/>
          </a:stretch>
        </p:blipFill>
        <p:spPr>
          <a:xfrm>
            <a:off x="9401013" y="509505"/>
            <a:ext cx="2324424" cy="1171739"/>
          </a:xfrm>
          <a:prstGeom prst="rect">
            <a:avLst/>
          </a:prstGeom>
        </p:spPr>
      </p:pic>
    </p:spTree>
    <p:extLst>
      <p:ext uri="{BB962C8B-B14F-4D97-AF65-F5344CB8AC3E}">
        <p14:creationId xmlns:p14="http://schemas.microsoft.com/office/powerpoint/2010/main" val="1110519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最强大脑</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lnSpcReduction="10000"/>
          </a:bodyPr>
          <a:lstStyle/>
          <a:p>
            <a:r>
              <a:rPr lang="zh-CN" altLang="en-US" dirty="0"/>
              <a:t>读</a:t>
            </a:r>
            <a:r>
              <a:rPr lang="en-US" altLang="zh-CN" dirty="0"/>
              <a:t>IDA</a:t>
            </a:r>
            <a:r>
              <a:rPr lang="zh-CN" altLang="en-US" dirty="0"/>
              <a:t>反编译的代码发现逻辑是</a:t>
            </a:r>
            <a:endParaRPr lang="en-US" altLang="zh-CN" dirty="0"/>
          </a:p>
          <a:p>
            <a:r>
              <a:rPr lang="zh-CN" altLang="en-US" dirty="0"/>
              <a:t>程序先把</a:t>
            </a:r>
            <a:r>
              <a:rPr lang="en-US" altLang="zh-CN" dirty="0"/>
              <a:t>flag1</a:t>
            </a:r>
            <a:r>
              <a:rPr lang="zh-CN" altLang="en-US" dirty="0"/>
              <a:t>拷到</a:t>
            </a:r>
            <a:r>
              <a:rPr lang="en-US" altLang="zh-CN" dirty="0"/>
              <a:t>brainfuck</a:t>
            </a:r>
            <a:r>
              <a:rPr lang="zh-CN" altLang="en-US" dirty="0"/>
              <a:t>需要的数据数组的末端（刚开始大小</a:t>
            </a:r>
            <a:r>
              <a:rPr lang="en-US" altLang="zh-CN" dirty="0"/>
              <a:t>4096</a:t>
            </a:r>
            <a:r>
              <a:rPr lang="zh-CN" altLang="en-US" dirty="0"/>
              <a:t>）</a:t>
            </a:r>
            <a:endParaRPr lang="en-US" altLang="zh-CN" dirty="0"/>
          </a:p>
          <a:p>
            <a:r>
              <a:rPr lang="zh-CN" altLang="en-US" dirty="0"/>
              <a:t>然后模拟</a:t>
            </a:r>
            <a:r>
              <a:rPr lang="en-US" altLang="zh-CN" dirty="0"/>
              <a:t>brainfuck</a:t>
            </a:r>
            <a:r>
              <a:rPr lang="zh-CN" altLang="en-US" dirty="0"/>
              <a:t>程序</a:t>
            </a:r>
            <a:endParaRPr lang="en-US" altLang="zh-CN" dirty="0"/>
          </a:p>
          <a:p>
            <a:r>
              <a:rPr lang="zh-CN" altLang="en-US" dirty="0"/>
              <a:t>唯一的问题在于程序长度限制</a:t>
            </a:r>
            <a:r>
              <a:rPr lang="en-US" altLang="zh-CN" dirty="0"/>
              <a:t>4096</a:t>
            </a:r>
          </a:p>
          <a:p>
            <a:r>
              <a:rPr lang="zh-CN" altLang="en-US" dirty="0"/>
              <a:t>而要移动数据指针</a:t>
            </a:r>
            <a:r>
              <a:rPr lang="en-US" altLang="zh-CN" dirty="0"/>
              <a:t>4096</a:t>
            </a:r>
            <a:r>
              <a:rPr lang="zh-CN" altLang="en-US" dirty="0"/>
              <a:t>次</a:t>
            </a:r>
            <a:endParaRPr lang="en-US" altLang="zh-CN" dirty="0"/>
          </a:p>
          <a:p>
            <a:r>
              <a:rPr lang="zh-CN" altLang="en-US" dirty="0"/>
              <a:t>策略是：</a:t>
            </a:r>
            <a:endParaRPr lang="en-US" altLang="zh-CN" dirty="0"/>
          </a:p>
          <a:p>
            <a:r>
              <a:rPr lang="zh-CN" altLang="en-US" dirty="0"/>
              <a:t>考虑到数组数组会清零，于是向右一直找到第一个</a:t>
            </a:r>
            <a:r>
              <a:rPr lang="en-US" altLang="zh-CN" dirty="0"/>
              <a:t>f</a:t>
            </a:r>
            <a:r>
              <a:rPr lang="zh-CN" altLang="en-US" dirty="0"/>
              <a:t>（</a:t>
            </a:r>
            <a:r>
              <a:rPr lang="en-US" altLang="zh-CN" dirty="0"/>
              <a:t>brainfuck</a:t>
            </a:r>
            <a:r>
              <a:rPr lang="zh-CN" altLang="en-US" dirty="0"/>
              <a:t>的循环是检测是否为</a:t>
            </a:r>
            <a:r>
              <a:rPr lang="en-US" altLang="zh-CN" dirty="0"/>
              <a:t>0</a:t>
            </a:r>
            <a:r>
              <a:rPr lang="zh-CN" altLang="en-US" dirty="0"/>
              <a:t>停止的，于是对每个位置</a:t>
            </a:r>
            <a:r>
              <a:rPr lang="en-US" altLang="zh-CN" dirty="0"/>
              <a:t>-102</a:t>
            </a:r>
            <a:r>
              <a:rPr lang="zh-CN" altLang="en-US" dirty="0"/>
              <a:t>即可），接着把后面的打印十几二十位出来即可</a:t>
            </a:r>
            <a:endParaRPr lang="en-US" altLang="zh-CN" dirty="0"/>
          </a:p>
          <a:p>
            <a:r>
              <a:rPr lang="zh-CN" altLang="en-US" dirty="0"/>
              <a:t>程序是：</a:t>
            </a:r>
            <a:r>
              <a:rPr lang="en-US" altLang="zh-CN" dirty="0">
                <a:solidFill>
                  <a:schemeClr val="accent2"/>
                </a:solidFill>
              </a:rPr>
              <a:t>.------------------------------------------------------------------------------------------------------[&gt;.------------------------------------------------------------------------------------------------------]&gt;.&gt;.&gt;.&gt;.&gt;.&gt;.&gt;.&gt;.&gt;.&gt;.&gt;.&gt;.&gt;.&gt;.&gt;.&gt;.&gt;.&gt;.&gt;.&gt;.&gt;.&gt;.&gt;.&gt;.&gt;.&gt;.</a:t>
            </a:r>
          </a:p>
          <a:p>
            <a:r>
              <a:rPr lang="zh-CN" altLang="en-US" dirty="0"/>
              <a:t>这样就可以得到第一个</a:t>
            </a:r>
            <a:r>
              <a:rPr lang="en-US" altLang="zh-CN" dirty="0"/>
              <a:t>flag</a:t>
            </a:r>
            <a:r>
              <a:rPr lang="zh-CN" altLang="en-US" dirty="0"/>
              <a:t>：</a:t>
            </a:r>
            <a:r>
              <a:rPr lang="en-US" altLang="zh-CN" dirty="0">
                <a:solidFill>
                  <a:srgbClr val="00B050"/>
                </a:solidFill>
              </a:rPr>
              <a:t>flag{N0_traIning_@_@</a:t>
            </a:r>
            <a:r>
              <a:rPr lang="en-US" altLang="zh-CN" dirty="0" err="1">
                <a:solidFill>
                  <a:srgbClr val="00B050"/>
                </a:solidFill>
              </a:rPr>
              <a:t>Ll</a:t>
            </a:r>
            <a:r>
              <a:rPr lang="en-US" altLang="zh-CN" dirty="0">
                <a:solidFill>
                  <a:srgbClr val="00B050"/>
                </a:solidFill>
              </a:rPr>
              <a:t>}</a:t>
            </a:r>
          </a:p>
        </p:txBody>
      </p:sp>
    </p:spTree>
    <p:extLst>
      <p:ext uri="{BB962C8B-B14F-4D97-AF65-F5344CB8AC3E}">
        <p14:creationId xmlns:p14="http://schemas.microsoft.com/office/powerpoint/2010/main" val="782349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密码学实践</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a:bodyPr>
          <a:lstStyle/>
          <a:p>
            <a:pPr marL="0" indent="0">
              <a:buNone/>
            </a:pPr>
            <a:r>
              <a:rPr lang="en-US" altLang="zh-CN" dirty="0">
                <a:solidFill>
                  <a:srgbClr val="0070C0"/>
                </a:solidFill>
              </a:rPr>
              <a:t>flag1</a:t>
            </a:r>
            <a:endParaRPr lang="en-US" altLang="zh-CN" dirty="0"/>
          </a:p>
          <a:p>
            <a:r>
              <a:rPr lang="zh-CN" altLang="en-US" dirty="0"/>
              <a:t>读程序发现问题在于</a:t>
            </a:r>
            <a:r>
              <a:rPr lang="en-US" altLang="zh-CN" dirty="0" err="1"/>
              <a:t>MESenc</a:t>
            </a:r>
            <a:r>
              <a:rPr lang="zh-CN" altLang="en-US" dirty="0"/>
              <a:t>这个函数有问题：</a:t>
            </a:r>
            <a:endParaRPr lang="en-US" altLang="zh-CN" dirty="0"/>
          </a:p>
          <a:p>
            <a:r>
              <a:rPr lang="zh-CN" altLang="en-US" dirty="0"/>
              <a:t>其中这部分加密，</a:t>
            </a:r>
            <a:r>
              <a:rPr lang="en-US" altLang="zh-CN" dirty="0" err="1"/>
              <a:t>a,b,c,d</a:t>
            </a:r>
            <a:r>
              <a:rPr lang="zh-CN" altLang="en-US" dirty="0"/>
              <a:t>在经过运算后的结果</a:t>
            </a:r>
            <a:endParaRPr lang="en-US" altLang="zh-CN" dirty="0"/>
          </a:p>
          <a:p>
            <a:r>
              <a:rPr lang="zh-CN" altLang="en-US" dirty="0"/>
              <a:t>一定都是</a:t>
            </a:r>
            <a:r>
              <a:rPr lang="en-US" altLang="zh-CN" dirty="0" err="1"/>
              <a:t>a,b,c,d</a:t>
            </a:r>
            <a:r>
              <a:rPr lang="zh-CN" altLang="en-US" dirty="0"/>
              <a:t>和所有</a:t>
            </a:r>
            <a:r>
              <a:rPr lang="en-US" altLang="zh-CN" dirty="0"/>
              <a:t>key</a:t>
            </a:r>
            <a:r>
              <a:rPr lang="zh-CN" altLang="en-US" dirty="0"/>
              <a:t>的异或组合中的一种</a:t>
            </a:r>
            <a:endParaRPr lang="en-US" altLang="zh-CN" dirty="0"/>
          </a:p>
          <a:p>
            <a:r>
              <a:rPr lang="zh-CN" altLang="en-US" dirty="0"/>
              <a:t>并且无论</a:t>
            </a:r>
            <a:r>
              <a:rPr lang="en-US" altLang="zh-CN" dirty="0" err="1"/>
              <a:t>a,b,c,d</a:t>
            </a:r>
            <a:r>
              <a:rPr lang="zh-CN" altLang="en-US" dirty="0"/>
              <a:t>取何值，</a:t>
            </a:r>
            <a:r>
              <a:rPr lang="en-US" altLang="zh-CN" dirty="0"/>
              <a:t>key</a:t>
            </a:r>
            <a:r>
              <a:rPr lang="zh-CN" altLang="en-US" dirty="0"/>
              <a:t>的部分的异或组合是不变的</a:t>
            </a:r>
            <a:endParaRPr lang="en-US" altLang="zh-CN" dirty="0"/>
          </a:p>
          <a:p>
            <a:r>
              <a:rPr lang="zh-CN" altLang="en-US" dirty="0"/>
              <a:t>这个是可以通过一组加密前后的数据计算出来的</a:t>
            </a:r>
            <a:endParaRPr lang="en-US" altLang="zh-CN" dirty="0"/>
          </a:p>
          <a:p>
            <a:r>
              <a:rPr lang="zh-CN" altLang="en-US" dirty="0"/>
              <a:t>即若从</a:t>
            </a:r>
            <a:r>
              <a:rPr lang="en-US" altLang="zh-CN" dirty="0" err="1"/>
              <a:t>a,b,c,d</a:t>
            </a:r>
            <a:r>
              <a:rPr lang="zh-CN" altLang="en-US" dirty="0"/>
              <a:t>得到</a:t>
            </a:r>
            <a:r>
              <a:rPr lang="en-US" altLang="zh-CN" dirty="0" err="1"/>
              <a:t>x,y,z,w</a:t>
            </a:r>
            <a:r>
              <a:rPr lang="zh-CN" altLang="en-US" dirty="0"/>
              <a:t>，而把</a:t>
            </a:r>
            <a:r>
              <a:rPr lang="en-US" altLang="zh-CN" dirty="0"/>
              <a:t>^key</a:t>
            </a:r>
            <a:r>
              <a:rPr lang="zh-CN" altLang="en-US" dirty="0"/>
              <a:t>的部分去掉再算一次得到</a:t>
            </a:r>
            <a:r>
              <a:rPr lang="en-US" altLang="zh-CN" dirty="0" err="1"/>
              <a:t>x’,y’,z’,w</a:t>
            </a:r>
            <a:r>
              <a:rPr lang="en-US" altLang="zh-CN" dirty="0"/>
              <a:t>’</a:t>
            </a:r>
          </a:p>
          <a:p>
            <a:r>
              <a:rPr lang="zh-CN" altLang="en-US" dirty="0"/>
              <a:t>把原始加密函数记作</a:t>
            </a:r>
            <a:r>
              <a:rPr lang="en-US" altLang="zh-CN" dirty="0"/>
              <a:t>A</a:t>
            </a:r>
            <a:r>
              <a:rPr lang="zh-CN" altLang="en-US" dirty="0"/>
              <a:t>，去掉</a:t>
            </a:r>
            <a:r>
              <a:rPr lang="en-US" altLang="zh-CN" dirty="0"/>
              <a:t>^key</a:t>
            </a:r>
            <a:r>
              <a:rPr lang="zh-CN" altLang="en-US" dirty="0"/>
              <a:t>的记作</a:t>
            </a:r>
            <a:r>
              <a:rPr lang="en-US" altLang="zh-CN" dirty="0"/>
              <a:t>B</a:t>
            </a:r>
          </a:p>
          <a:p>
            <a:r>
              <a:rPr lang="zh-CN" altLang="en-US" dirty="0"/>
              <a:t>那么</a:t>
            </a:r>
            <a:r>
              <a:rPr lang="en-US" altLang="zh-CN" dirty="0" err="1"/>
              <a:t>x^x</a:t>
            </a:r>
            <a:r>
              <a:rPr lang="en-US" altLang="zh-CN" dirty="0"/>
              <a:t>’, </a:t>
            </a:r>
            <a:r>
              <a:rPr lang="en-US" altLang="zh-CN" dirty="0" err="1"/>
              <a:t>y^y</a:t>
            </a:r>
            <a:r>
              <a:rPr lang="en-US" altLang="zh-CN" dirty="0"/>
              <a:t>’, </a:t>
            </a:r>
            <a:r>
              <a:rPr lang="en-US" altLang="zh-CN" dirty="0" err="1"/>
              <a:t>z^z</a:t>
            </a:r>
            <a:r>
              <a:rPr lang="en-US" altLang="zh-CN" dirty="0"/>
              <a:t>’, </a:t>
            </a:r>
            <a:r>
              <a:rPr lang="en-US" altLang="zh-CN" dirty="0" err="1"/>
              <a:t>w^w</a:t>
            </a:r>
            <a:r>
              <a:rPr lang="en-US" altLang="zh-CN" dirty="0"/>
              <a:t>’</a:t>
            </a:r>
            <a:r>
              <a:rPr lang="zh-CN" altLang="en-US" dirty="0"/>
              <a:t>就是为了算出</a:t>
            </a:r>
            <a:r>
              <a:rPr lang="en-US" altLang="zh-CN" dirty="0"/>
              <a:t>A</a:t>
            </a:r>
            <a:r>
              <a:rPr lang="zh-CN" altLang="en-US" dirty="0"/>
              <a:t>四部分分别要在</a:t>
            </a:r>
            <a:r>
              <a:rPr lang="en-US" altLang="zh-CN" dirty="0"/>
              <a:t>B</a:t>
            </a:r>
            <a:r>
              <a:rPr lang="zh-CN" altLang="en-US" dirty="0"/>
              <a:t>结果上异或的值</a:t>
            </a:r>
            <a:endParaRPr lang="en-US" altLang="zh-CN" dirty="0"/>
          </a:p>
          <a:p>
            <a:r>
              <a:rPr lang="zh-CN" altLang="en-US" dirty="0"/>
              <a:t>那么通过</a:t>
            </a:r>
            <a:r>
              <a:rPr lang="en-US" altLang="zh-CN" dirty="0"/>
              <a:t>Richard</a:t>
            </a:r>
            <a:r>
              <a:rPr lang="zh-CN" altLang="en-US" dirty="0"/>
              <a:t>的第二条明文密文信息先算出这个，再作用到第一条密文上即可得到第一条明文原始消息了</a:t>
            </a:r>
            <a:endParaRPr lang="en-US" altLang="zh-CN" dirty="0"/>
          </a:p>
          <a:p>
            <a:endParaRPr lang="en-US" altLang="zh-CN" dirty="0"/>
          </a:p>
        </p:txBody>
      </p:sp>
      <p:pic>
        <p:nvPicPr>
          <p:cNvPr id="4" name="Picture 3">
            <a:extLst>
              <a:ext uri="{FF2B5EF4-FFF2-40B4-BE49-F238E27FC236}">
                <a16:creationId xmlns:a16="http://schemas.microsoft.com/office/drawing/2014/main" id="{C1F58416-03E5-40BF-B45C-010AC50224E5}"/>
              </a:ext>
            </a:extLst>
          </p:cNvPr>
          <p:cNvPicPr>
            <a:picLocks noChangeAspect="1"/>
          </p:cNvPicPr>
          <p:nvPr/>
        </p:nvPicPr>
        <p:blipFill>
          <a:blip r:embed="rId2"/>
          <a:stretch>
            <a:fillRect/>
          </a:stretch>
        </p:blipFill>
        <p:spPr>
          <a:xfrm>
            <a:off x="7629228" y="109372"/>
            <a:ext cx="4248743" cy="2372056"/>
          </a:xfrm>
          <a:prstGeom prst="rect">
            <a:avLst/>
          </a:prstGeom>
        </p:spPr>
      </p:pic>
    </p:spTree>
    <p:extLst>
      <p:ext uri="{BB962C8B-B14F-4D97-AF65-F5344CB8AC3E}">
        <p14:creationId xmlns:p14="http://schemas.microsoft.com/office/powerpoint/2010/main" val="2702314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密码学实践</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pPr marL="0" indent="0">
              <a:buNone/>
            </a:pPr>
            <a:r>
              <a:rPr lang="en-US" altLang="zh-CN" dirty="0">
                <a:solidFill>
                  <a:srgbClr val="0070C0"/>
                </a:solidFill>
              </a:rPr>
              <a:t>flag2</a:t>
            </a:r>
            <a:endParaRPr lang="en-US" altLang="zh-CN" dirty="0"/>
          </a:p>
          <a:p>
            <a:r>
              <a:rPr lang="zh-CN" altLang="en-US" dirty="0"/>
              <a:t>读程序发现问题在于</a:t>
            </a:r>
            <a:r>
              <a:rPr lang="en-US" altLang="zh-CN" dirty="0"/>
              <a:t>God</a:t>
            </a:r>
            <a:r>
              <a:rPr lang="zh-CN" altLang="en-US" dirty="0"/>
              <a:t>能告诉你同一组</a:t>
            </a:r>
            <a:r>
              <a:rPr lang="en-US" altLang="zh-CN" dirty="0"/>
              <a:t>N</a:t>
            </a:r>
            <a:r>
              <a:rPr lang="zh-CN" altLang="en-US" dirty="0"/>
              <a:t>和</a:t>
            </a:r>
            <a:r>
              <a:rPr lang="en-US" altLang="zh-CN" dirty="0"/>
              <a:t>d</a:t>
            </a:r>
            <a:r>
              <a:rPr lang="zh-CN" altLang="en-US" dirty="0"/>
              <a:t>加密多个证书（</a:t>
            </a:r>
            <a:r>
              <a:rPr lang="en-US" altLang="zh-CN" dirty="0"/>
              <a:t>&lt;=3</a:t>
            </a:r>
            <a:r>
              <a:rPr lang="zh-CN" altLang="en-US" dirty="0"/>
              <a:t>）的结果</a:t>
            </a:r>
            <a:endParaRPr lang="en-US" altLang="zh-CN" dirty="0"/>
          </a:p>
          <a:p>
            <a:r>
              <a:rPr lang="zh-CN" altLang="en-US" dirty="0"/>
              <a:t>那么我们通过模意义下乘法就可以伪造新的数据作为证书</a:t>
            </a:r>
            <a:endParaRPr lang="en-US" altLang="zh-CN" dirty="0"/>
          </a:p>
          <a:p>
            <a:r>
              <a:rPr lang="zh-CN" altLang="en-US" dirty="0"/>
              <a:t>读</a:t>
            </a:r>
            <a:r>
              <a:rPr lang="en-US" altLang="zh-CN" dirty="0" err="1"/>
              <a:t>doRichard</a:t>
            </a:r>
            <a:r>
              <a:rPr lang="zh-CN" altLang="en-US" dirty="0"/>
              <a:t>的代码知道我们只要伪造一个</a:t>
            </a:r>
            <a:r>
              <a:rPr lang="en-US" altLang="zh-CN" dirty="0"/>
              <a:t>(Alice,0)</a:t>
            </a:r>
            <a:r>
              <a:rPr lang="zh-CN" altLang="en-US" dirty="0"/>
              <a:t>的证书就可以用</a:t>
            </a:r>
            <a:r>
              <a:rPr lang="en-US" altLang="zh-CN" dirty="0"/>
              <a:t>flag1</a:t>
            </a:r>
            <a:r>
              <a:rPr lang="zh-CN" altLang="en-US" dirty="0"/>
              <a:t>的方法解出来了</a:t>
            </a:r>
            <a:endParaRPr lang="en-US" altLang="zh-CN" dirty="0"/>
          </a:p>
          <a:p>
            <a:r>
              <a:rPr lang="zh-CN" altLang="en-US" dirty="0"/>
              <a:t>方法是：</a:t>
            </a:r>
            <a:endParaRPr lang="en-US" altLang="zh-CN" dirty="0"/>
          </a:p>
          <a:p>
            <a:r>
              <a:rPr lang="zh-CN" altLang="en-US" dirty="0"/>
              <a:t>由于</a:t>
            </a:r>
            <a:r>
              <a:rPr lang="en-US" altLang="zh-CN" dirty="0"/>
              <a:t>(Alice,0)=</a:t>
            </a:r>
            <a:r>
              <a:rPr lang="en-US" altLang="zh-CN" dirty="0" err="1"/>
              <a:t>b‘Alice</a:t>
            </a:r>
            <a:r>
              <a:rPr lang="en-US" altLang="zh-CN" dirty="0"/>
              <a:t>\x00\x05\x00\x00’</a:t>
            </a:r>
          </a:p>
          <a:p>
            <a:r>
              <a:rPr lang="zh-CN" altLang="en-US" dirty="0"/>
              <a:t>第一次</a:t>
            </a:r>
            <a:r>
              <a:rPr lang="en-US" altLang="zh-CN" dirty="0"/>
              <a:t>name=</a:t>
            </a:r>
            <a:r>
              <a:rPr lang="zh-CN" altLang="en-US" dirty="0"/>
              <a:t>空，</a:t>
            </a:r>
            <a:r>
              <a:rPr lang="en-US" altLang="zh-CN" dirty="0"/>
              <a:t>key=‘416c696365’</a:t>
            </a:r>
          </a:p>
          <a:p>
            <a:r>
              <a:rPr lang="zh-CN" altLang="en-US" dirty="0"/>
              <a:t>第二次</a:t>
            </a:r>
            <a:r>
              <a:rPr lang="en-US" altLang="zh-CN" dirty="0"/>
              <a:t>name=‘00’ ,key=</a:t>
            </a:r>
            <a:r>
              <a:rPr lang="zh-CN" altLang="en-US" dirty="0"/>
              <a:t>空</a:t>
            </a:r>
            <a:endParaRPr lang="en-US" altLang="zh-CN" dirty="0"/>
          </a:p>
          <a:p>
            <a:r>
              <a:rPr lang="zh-CN" altLang="en-US" dirty="0"/>
              <a:t>把两个乘起来就是</a:t>
            </a:r>
            <a:r>
              <a:rPr lang="en-US" altLang="zh-CN" dirty="0"/>
              <a:t>(Alice,0)</a:t>
            </a:r>
            <a:r>
              <a:rPr lang="zh-CN" altLang="en-US" dirty="0"/>
              <a:t>的证书了</a:t>
            </a:r>
            <a:endParaRPr lang="en-US" altLang="zh-CN" dirty="0"/>
          </a:p>
        </p:txBody>
      </p:sp>
    </p:spTree>
    <p:extLst>
      <p:ext uri="{BB962C8B-B14F-4D97-AF65-F5344CB8AC3E}">
        <p14:creationId xmlns:p14="http://schemas.microsoft.com/office/powerpoint/2010/main" val="309818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小北问答 </a:t>
            </a:r>
            <a:r>
              <a:rPr lang="en-US" altLang="zh-CN" dirty="0"/>
              <a:t>Remake</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en-US" altLang="zh-CN" dirty="0">
                <a:solidFill>
                  <a:srgbClr val="0070C0"/>
                </a:solidFill>
              </a:rPr>
              <a:t>#3</a:t>
            </a:r>
            <a:r>
              <a:rPr lang="zh-CN" altLang="en-US" dirty="0">
                <a:solidFill>
                  <a:srgbClr val="0070C0"/>
                </a:solidFill>
              </a:rPr>
              <a:t>：</a:t>
            </a:r>
            <a:r>
              <a:rPr lang="en-US" altLang="zh-CN" dirty="0">
                <a:solidFill>
                  <a:srgbClr val="0070C0"/>
                </a:solidFill>
              </a:rPr>
              <a:t>geekgame.pku.edu.cn </a:t>
            </a:r>
            <a:r>
              <a:rPr lang="zh-CN" altLang="en-US" dirty="0">
                <a:solidFill>
                  <a:srgbClr val="0070C0"/>
                </a:solidFill>
              </a:rPr>
              <a:t>的 </a:t>
            </a:r>
            <a:r>
              <a:rPr lang="en-US" altLang="zh-CN" dirty="0">
                <a:solidFill>
                  <a:srgbClr val="0070C0"/>
                </a:solidFill>
              </a:rPr>
              <a:t>HTTPS </a:t>
            </a:r>
            <a:r>
              <a:rPr lang="zh-CN" altLang="en-US" dirty="0">
                <a:solidFill>
                  <a:srgbClr val="0070C0"/>
                </a:solidFill>
              </a:rPr>
              <a:t>证书曾有一次忘记续期了，发生过期的时间是？</a:t>
            </a:r>
            <a:endParaRPr lang="en-US" altLang="zh-CN" dirty="0">
              <a:solidFill>
                <a:srgbClr val="0070C0"/>
              </a:solidFill>
            </a:endParaRPr>
          </a:p>
          <a:p>
            <a:r>
              <a:rPr lang="zh-CN" altLang="en-US" dirty="0"/>
              <a:t>虽然是在</a:t>
            </a:r>
            <a:r>
              <a:rPr lang="en-US" altLang="zh-CN" dirty="0"/>
              <a:t>Google</a:t>
            </a:r>
            <a:r>
              <a:rPr lang="zh-CN" altLang="en-US" dirty="0"/>
              <a:t>用中文查的，但好像也挺有效，秒数个位刚好和格式一致，只需要换下时区即可，</a:t>
            </a:r>
            <a:r>
              <a:rPr lang="en-US" dirty="0">
                <a:solidFill>
                  <a:srgbClr val="00B050"/>
                </a:solidFill>
              </a:rPr>
              <a:t>2021-07-11T08:49:53+08:00</a:t>
            </a:r>
            <a:endParaRPr lang="en-US" altLang="zh-CN" dirty="0">
              <a:solidFill>
                <a:srgbClr val="00B050"/>
              </a:solidFill>
            </a:endParaRPr>
          </a:p>
          <a:p>
            <a:endParaRPr lang="en-US" dirty="0"/>
          </a:p>
        </p:txBody>
      </p:sp>
      <p:pic>
        <p:nvPicPr>
          <p:cNvPr id="4" name="Picture 3">
            <a:extLst>
              <a:ext uri="{FF2B5EF4-FFF2-40B4-BE49-F238E27FC236}">
                <a16:creationId xmlns:a16="http://schemas.microsoft.com/office/drawing/2014/main" id="{CFCE61A6-A402-44C0-A753-A32E58CE124A}"/>
              </a:ext>
            </a:extLst>
          </p:cNvPr>
          <p:cNvPicPr>
            <a:picLocks noChangeAspect="1"/>
          </p:cNvPicPr>
          <p:nvPr/>
        </p:nvPicPr>
        <p:blipFill>
          <a:blip r:embed="rId2"/>
          <a:stretch>
            <a:fillRect/>
          </a:stretch>
        </p:blipFill>
        <p:spPr>
          <a:xfrm>
            <a:off x="484966" y="2768873"/>
            <a:ext cx="4794569" cy="1915340"/>
          </a:xfrm>
          <a:prstGeom prst="rect">
            <a:avLst/>
          </a:prstGeom>
        </p:spPr>
      </p:pic>
      <p:sp>
        <p:nvSpPr>
          <p:cNvPr id="9" name="Rectangle 8">
            <a:extLst>
              <a:ext uri="{FF2B5EF4-FFF2-40B4-BE49-F238E27FC236}">
                <a16:creationId xmlns:a16="http://schemas.microsoft.com/office/drawing/2014/main" id="{270AC4B6-889A-4D86-8A4C-BD9A4A14F92A}"/>
              </a:ext>
            </a:extLst>
          </p:cNvPr>
          <p:cNvSpPr/>
          <p:nvPr/>
        </p:nvSpPr>
        <p:spPr>
          <a:xfrm>
            <a:off x="1415891" y="4340707"/>
            <a:ext cx="858487" cy="217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DB6125-1053-406A-8285-EE69906570B4}"/>
              </a:ext>
            </a:extLst>
          </p:cNvPr>
          <p:cNvPicPr>
            <a:picLocks noChangeAspect="1"/>
          </p:cNvPicPr>
          <p:nvPr/>
        </p:nvPicPr>
        <p:blipFill>
          <a:blip r:embed="rId3"/>
          <a:stretch>
            <a:fillRect/>
          </a:stretch>
        </p:blipFill>
        <p:spPr>
          <a:xfrm>
            <a:off x="25397" y="4876522"/>
            <a:ext cx="5982535" cy="1981477"/>
          </a:xfrm>
          <a:prstGeom prst="rect">
            <a:avLst/>
          </a:prstGeom>
        </p:spPr>
      </p:pic>
      <p:cxnSp>
        <p:nvCxnSpPr>
          <p:cNvPr id="8" name="Straight Arrow Connector 7">
            <a:extLst>
              <a:ext uri="{FF2B5EF4-FFF2-40B4-BE49-F238E27FC236}">
                <a16:creationId xmlns:a16="http://schemas.microsoft.com/office/drawing/2014/main" id="{A81D6C9C-5E6D-443F-9809-68623133F8E0}"/>
              </a:ext>
            </a:extLst>
          </p:cNvPr>
          <p:cNvCxnSpPr>
            <a:cxnSpLocks/>
          </p:cNvCxnSpPr>
          <p:nvPr/>
        </p:nvCxnSpPr>
        <p:spPr>
          <a:xfrm>
            <a:off x="2256090" y="4510620"/>
            <a:ext cx="1521151" cy="7450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CE55C1E-3E52-4E3B-B81F-588D6FC35C11}"/>
              </a:ext>
            </a:extLst>
          </p:cNvPr>
          <p:cNvSpPr/>
          <p:nvPr/>
        </p:nvSpPr>
        <p:spPr>
          <a:xfrm>
            <a:off x="25397" y="6448046"/>
            <a:ext cx="2230693" cy="268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889C504-8756-4DF1-9208-C7330B0F2F2D}"/>
              </a:ext>
            </a:extLst>
          </p:cNvPr>
          <p:cNvCxnSpPr>
            <a:cxnSpLocks/>
          </p:cNvCxnSpPr>
          <p:nvPr/>
        </p:nvCxnSpPr>
        <p:spPr>
          <a:xfrm flipH="1">
            <a:off x="2158178" y="5479333"/>
            <a:ext cx="1448147" cy="9073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5E85D-80C4-472F-BC72-D180B907012B}"/>
              </a:ext>
            </a:extLst>
          </p:cNvPr>
          <p:cNvCxnSpPr>
            <a:cxnSpLocks/>
          </p:cNvCxnSpPr>
          <p:nvPr/>
        </p:nvCxnSpPr>
        <p:spPr>
          <a:xfrm flipV="1">
            <a:off x="2363518" y="5583291"/>
            <a:ext cx="3820552" cy="1117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2A7D3AF-EB3E-4F27-A346-15C48C44464E}"/>
              </a:ext>
            </a:extLst>
          </p:cNvPr>
          <p:cNvPicPr>
            <a:picLocks noChangeAspect="1"/>
          </p:cNvPicPr>
          <p:nvPr/>
        </p:nvPicPr>
        <p:blipFill>
          <a:blip r:embed="rId4"/>
          <a:stretch>
            <a:fillRect/>
          </a:stretch>
        </p:blipFill>
        <p:spPr>
          <a:xfrm>
            <a:off x="6556841" y="3017496"/>
            <a:ext cx="5086249" cy="2640937"/>
          </a:xfrm>
          <a:prstGeom prst="rect">
            <a:avLst/>
          </a:prstGeom>
        </p:spPr>
      </p:pic>
      <p:sp>
        <p:nvSpPr>
          <p:cNvPr id="21" name="Rectangle 20">
            <a:extLst>
              <a:ext uri="{FF2B5EF4-FFF2-40B4-BE49-F238E27FC236}">
                <a16:creationId xmlns:a16="http://schemas.microsoft.com/office/drawing/2014/main" id="{FD93BA63-FCC4-4CDA-9FA1-F0888D77ACDA}"/>
              </a:ext>
            </a:extLst>
          </p:cNvPr>
          <p:cNvSpPr/>
          <p:nvPr/>
        </p:nvSpPr>
        <p:spPr>
          <a:xfrm>
            <a:off x="7246622" y="4667610"/>
            <a:ext cx="3213429" cy="47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369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扫雷</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normAutofit lnSpcReduction="10000"/>
          </a:bodyPr>
          <a:lstStyle/>
          <a:p>
            <a:r>
              <a:rPr lang="zh-CN" altLang="en-US" dirty="0"/>
              <a:t>读程序发现扫雷就是个壳，本质问题是，</a:t>
            </a:r>
            <a:endParaRPr lang="en-US" altLang="zh-CN" dirty="0"/>
          </a:p>
          <a:p>
            <a:r>
              <a:rPr lang="zh-CN" altLang="en-US" dirty="0"/>
              <a:t>给一个随机数生成器，每次生成一组</a:t>
            </a:r>
            <a:r>
              <a:rPr lang="en-US" altLang="zh-CN" dirty="0"/>
              <a:t>8</a:t>
            </a:r>
            <a:r>
              <a:rPr lang="zh-CN" altLang="en-US" dirty="0"/>
              <a:t>个</a:t>
            </a:r>
            <a:r>
              <a:rPr lang="en-US" altLang="zh-CN" dirty="0"/>
              <a:t>32bit</a:t>
            </a:r>
            <a:r>
              <a:rPr lang="zh-CN" altLang="en-US" dirty="0"/>
              <a:t>数，需要你全部猜对</a:t>
            </a:r>
            <a:endParaRPr lang="en-US" altLang="zh-CN" dirty="0"/>
          </a:p>
          <a:p>
            <a:r>
              <a:rPr lang="zh-CN" altLang="en-US" dirty="0"/>
              <a:t>困难模式是直接按顺序连续给出，每次给一组</a:t>
            </a:r>
            <a:r>
              <a:rPr lang="en-US" altLang="zh-CN" dirty="0"/>
              <a:t>8</a:t>
            </a:r>
            <a:r>
              <a:rPr lang="zh-CN" altLang="en-US" dirty="0"/>
              <a:t>个</a:t>
            </a:r>
            <a:r>
              <a:rPr lang="en-US" altLang="zh-CN" dirty="0"/>
              <a:t>32bit</a:t>
            </a:r>
            <a:r>
              <a:rPr lang="zh-CN" altLang="en-US" dirty="0"/>
              <a:t>数</a:t>
            </a:r>
            <a:endParaRPr lang="en-US" altLang="zh-CN" dirty="0"/>
          </a:p>
          <a:p>
            <a:r>
              <a:rPr lang="zh-CN" altLang="en-US" dirty="0"/>
              <a:t>简单模式是中间可能空跳几轮，就是说每次拿到</a:t>
            </a:r>
            <a:r>
              <a:rPr lang="en-US" altLang="zh-CN" dirty="0"/>
              <a:t>8</a:t>
            </a:r>
            <a:r>
              <a:rPr lang="zh-CN" altLang="en-US" dirty="0"/>
              <a:t>个</a:t>
            </a:r>
            <a:r>
              <a:rPr lang="en-US" altLang="zh-CN" dirty="0"/>
              <a:t>32bit</a:t>
            </a:r>
            <a:r>
              <a:rPr lang="zh-CN" altLang="en-US" dirty="0"/>
              <a:t>数，但你不知道这次和上次直接有没有漏掉几组</a:t>
            </a:r>
            <a:r>
              <a:rPr lang="en-US" altLang="zh-CN" dirty="0"/>
              <a:t>8</a:t>
            </a:r>
            <a:r>
              <a:rPr lang="zh-CN" altLang="en-US" dirty="0"/>
              <a:t>个</a:t>
            </a:r>
            <a:r>
              <a:rPr lang="en-US" altLang="zh-CN" dirty="0"/>
              <a:t>32bit</a:t>
            </a:r>
            <a:r>
              <a:rPr lang="zh-CN" altLang="en-US" dirty="0"/>
              <a:t>数，每组数都以</a:t>
            </a:r>
            <a:r>
              <a:rPr lang="en-US" altLang="zh-CN" dirty="0"/>
              <a:t>1/2</a:t>
            </a:r>
            <a:r>
              <a:rPr lang="zh-CN" altLang="en-US" dirty="0"/>
              <a:t>的概率丢失</a:t>
            </a:r>
            <a:endParaRPr lang="en-US" altLang="zh-CN" dirty="0"/>
          </a:p>
          <a:p>
            <a:pPr marL="0" indent="0">
              <a:buNone/>
            </a:pPr>
            <a:r>
              <a:rPr lang="zh-CN" altLang="en-US" dirty="0">
                <a:solidFill>
                  <a:srgbClr val="0070C0"/>
                </a:solidFill>
              </a:rPr>
              <a:t>困难模式</a:t>
            </a:r>
            <a:endParaRPr lang="en-US" altLang="zh-CN" dirty="0">
              <a:solidFill>
                <a:srgbClr val="0070C0"/>
              </a:solidFill>
            </a:endParaRPr>
          </a:p>
          <a:p>
            <a:r>
              <a:rPr lang="zh-CN" altLang="en-US" dirty="0"/>
              <a:t>分析</a:t>
            </a:r>
            <a:r>
              <a:rPr lang="en-US" altLang="zh-CN" dirty="0"/>
              <a:t>Python</a:t>
            </a:r>
            <a:r>
              <a:rPr lang="zh-CN" altLang="en-US" dirty="0"/>
              <a:t>的梅森旋转算法</a:t>
            </a:r>
            <a:r>
              <a:rPr lang="en-US" altLang="zh-CN" dirty="0">
                <a:hlinkClick r:id="rId2"/>
              </a:rPr>
              <a:t>https://liam.page/2018/01/12/Mersenne-twister/</a:t>
            </a:r>
            <a:endParaRPr lang="en-US" altLang="zh-CN" dirty="0"/>
          </a:p>
          <a:p>
            <a:r>
              <a:rPr lang="zh-CN" altLang="en-US" dirty="0"/>
              <a:t>可以知道从最初开始，每</a:t>
            </a:r>
            <a:r>
              <a:rPr lang="en-US" altLang="zh-CN" dirty="0"/>
              <a:t>624</a:t>
            </a:r>
            <a:r>
              <a:rPr lang="zh-CN" altLang="en-US" dirty="0"/>
              <a:t>数一组决定了内部的状态，因此只要得到</a:t>
            </a:r>
            <a:r>
              <a:rPr lang="en-US" altLang="zh-CN" dirty="0"/>
              <a:t>624</a:t>
            </a:r>
            <a:r>
              <a:rPr lang="zh-CN" altLang="en-US" dirty="0"/>
              <a:t>个开头开始连续的数就可以还原内部状态从而预测之后的值</a:t>
            </a:r>
            <a:endParaRPr lang="en-US" altLang="zh-CN" dirty="0"/>
          </a:p>
          <a:p>
            <a:pPr marL="0" indent="0">
              <a:buNone/>
            </a:pPr>
            <a:r>
              <a:rPr lang="zh-CN" altLang="en-US" dirty="0">
                <a:solidFill>
                  <a:srgbClr val="0070C0"/>
                </a:solidFill>
              </a:rPr>
              <a:t>简单模式</a:t>
            </a:r>
            <a:endParaRPr lang="en-US" altLang="zh-CN" dirty="0">
              <a:solidFill>
                <a:srgbClr val="0070C0"/>
              </a:solidFill>
            </a:endParaRPr>
          </a:p>
          <a:p>
            <a:r>
              <a:rPr lang="zh-CN" altLang="en-US" dirty="0"/>
              <a:t>再仔细看公式会发现可以通过第</a:t>
            </a:r>
            <a:r>
              <a:rPr lang="en-US" altLang="zh-CN" dirty="0"/>
              <a:t>0,1,397</a:t>
            </a:r>
            <a:r>
              <a:rPr lang="zh-CN" altLang="en-US" dirty="0"/>
              <a:t>个数推测第</a:t>
            </a:r>
            <a:r>
              <a:rPr lang="en-US" altLang="zh-CN" dirty="0"/>
              <a:t>624</a:t>
            </a:r>
            <a:r>
              <a:rPr lang="zh-CN" altLang="en-US" dirty="0"/>
              <a:t>个数，同时由于</a:t>
            </a:r>
            <a:r>
              <a:rPr lang="en-US" altLang="zh-CN" dirty="0"/>
              <a:t>1/2</a:t>
            </a:r>
            <a:r>
              <a:rPr lang="zh-CN" altLang="en-US" dirty="0"/>
              <a:t>的概率，直接猜测第</a:t>
            </a:r>
            <a:r>
              <a:rPr lang="en-US" altLang="zh-CN" dirty="0"/>
              <a:t>25/26</a:t>
            </a:r>
            <a:r>
              <a:rPr lang="zh-CN" altLang="en-US" dirty="0"/>
              <a:t>组对应</a:t>
            </a:r>
            <a:r>
              <a:rPr lang="en-US" altLang="zh-CN" dirty="0"/>
              <a:t>397</a:t>
            </a:r>
            <a:r>
              <a:rPr lang="zh-CN" altLang="en-US" dirty="0"/>
              <a:t>的位置，第</a:t>
            </a:r>
            <a:r>
              <a:rPr lang="en-US" altLang="zh-CN" dirty="0"/>
              <a:t>40</a:t>
            </a:r>
            <a:r>
              <a:rPr lang="zh-CN" altLang="en-US" dirty="0"/>
              <a:t>组数对于第</a:t>
            </a:r>
            <a:r>
              <a:rPr lang="en-US" altLang="zh-CN" dirty="0"/>
              <a:t>624</a:t>
            </a:r>
            <a:r>
              <a:rPr lang="zh-CN" altLang="en-US" dirty="0"/>
              <a:t>个数开始的</a:t>
            </a:r>
            <a:r>
              <a:rPr lang="en-US" altLang="zh-CN" dirty="0"/>
              <a:t>8</a:t>
            </a:r>
            <a:r>
              <a:rPr lang="zh-CN" altLang="en-US" dirty="0"/>
              <a:t>个我们要猜的二进制数。这样尝试成功的概率经测试大概是</a:t>
            </a:r>
            <a:r>
              <a:rPr lang="en-US" altLang="zh-CN" dirty="0"/>
              <a:t>(1~2)/500</a:t>
            </a:r>
            <a:r>
              <a:rPr lang="zh-CN" altLang="en-US" dirty="0"/>
              <a:t>，多试几次足够用来解决本题</a:t>
            </a:r>
            <a:endParaRPr lang="en-US" altLang="zh-CN" dirty="0"/>
          </a:p>
          <a:p>
            <a:endParaRPr lang="en-US" altLang="zh-CN" dirty="0"/>
          </a:p>
        </p:txBody>
      </p:sp>
      <p:pic>
        <p:nvPicPr>
          <p:cNvPr id="4" name="Picture 3">
            <a:extLst>
              <a:ext uri="{FF2B5EF4-FFF2-40B4-BE49-F238E27FC236}">
                <a16:creationId xmlns:a16="http://schemas.microsoft.com/office/drawing/2014/main" id="{59ABF865-6EE0-4255-948E-50878988B7F6}"/>
              </a:ext>
            </a:extLst>
          </p:cNvPr>
          <p:cNvPicPr>
            <a:picLocks noChangeAspect="1"/>
          </p:cNvPicPr>
          <p:nvPr/>
        </p:nvPicPr>
        <p:blipFill>
          <a:blip r:embed="rId3"/>
          <a:stretch>
            <a:fillRect/>
          </a:stretch>
        </p:blipFill>
        <p:spPr>
          <a:xfrm>
            <a:off x="1847622" y="4819650"/>
            <a:ext cx="2747530" cy="519155"/>
          </a:xfrm>
          <a:prstGeom prst="rect">
            <a:avLst/>
          </a:prstGeom>
        </p:spPr>
      </p:pic>
    </p:spTree>
    <p:extLst>
      <p:ext uri="{BB962C8B-B14F-4D97-AF65-F5344CB8AC3E}">
        <p14:creationId xmlns:p14="http://schemas.microsoft.com/office/powerpoint/2010/main" val="196688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小北问答 </a:t>
            </a:r>
            <a:r>
              <a:rPr lang="en-US" altLang="zh-CN" dirty="0"/>
              <a:t>Remake</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en-US" altLang="zh-CN" dirty="0">
                <a:solidFill>
                  <a:srgbClr val="0070C0"/>
                </a:solidFill>
              </a:rPr>
              <a:t>#4</a:t>
            </a:r>
            <a:r>
              <a:rPr lang="zh-CN" altLang="en-US" dirty="0">
                <a:solidFill>
                  <a:srgbClr val="0070C0"/>
                </a:solidFill>
              </a:rPr>
              <a:t>：</a:t>
            </a:r>
            <a:r>
              <a:rPr lang="en-US" altLang="zh-CN" dirty="0">
                <a:solidFill>
                  <a:srgbClr val="0070C0"/>
                </a:solidFill>
              </a:rPr>
              <a:t>2020 </a:t>
            </a:r>
            <a:r>
              <a:rPr lang="zh-CN" altLang="en-US" dirty="0">
                <a:solidFill>
                  <a:srgbClr val="0070C0"/>
                </a:solidFill>
              </a:rPr>
              <a:t>年 </a:t>
            </a:r>
            <a:r>
              <a:rPr lang="en-US" altLang="zh-CN" dirty="0">
                <a:solidFill>
                  <a:srgbClr val="0070C0"/>
                </a:solidFill>
              </a:rPr>
              <a:t>DEFCON CTF </a:t>
            </a:r>
            <a:r>
              <a:rPr lang="zh-CN" altLang="en-US" dirty="0">
                <a:solidFill>
                  <a:srgbClr val="0070C0"/>
                </a:solidFill>
              </a:rPr>
              <a:t>资格赛签到题的 </a:t>
            </a:r>
            <a:r>
              <a:rPr lang="en-US" altLang="zh-CN" dirty="0">
                <a:solidFill>
                  <a:srgbClr val="0070C0"/>
                </a:solidFill>
              </a:rPr>
              <a:t>flag </a:t>
            </a:r>
            <a:r>
              <a:rPr lang="zh-CN" altLang="en-US" dirty="0">
                <a:solidFill>
                  <a:srgbClr val="0070C0"/>
                </a:solidFill>
              </a:rPr>
              <a:t>是？</a:t>
            </a:r>
            <a:endParaRPr lang="en-US" altLang="zh-CN" dirty="0">
              <a:solidFill>
                <a:srgbClr val="0070C0"/>
              </a:solidFill>
            </a:endParaRPr>
          </a:p>
          <a:p>
            <a:r>
              <a:rPr lang="en-US" altLang="zh-CN" dirty="0"/>
              <a:t>Google</a:t>
            </a:r>
            <a:r>
              <a:rPr lang="zh-CN" altLang="en-US" dirty="0"/>
              <a:t>找到比赛网站</a:t>
            </a:r>
            <a:r>
              <a:rPr lang="en-US" altLang="zh-CN" dirty="0">
                <a:hlinkClick r:id="rId2"/>
              </a:rPr>
              <a:t>https://archive.ooo/c/welcome-to-dc2020-quals/358/</a:t>
            </a:r>
            <a:endParaRPr lang="en-US" altLang="zh-CN" dirty="0"/>
          </a:p>
          <a:p>
            <a:r>
              <a:rPr lang="zh-CN" altLang="en-US" dirty="0"/>
              <a:t>下载压缩包即可获得</a:t>
            </a:r>
            <a:r>
              <a:rPr lang="en-US" altLang="zh-CN" dirty="0"/>
              <a:t>flag </a:t>
            </a:r>
            <a:r>
              <a:rPr lang="en-US" dirty="0">
                <a:solidFill>
                  <a:srgbClr val="00B050"/>
                </a:solidFill>
              </a:rPr>
              <a:t>OOO{</a:t>
            </a:r>
            <a:r>
              <a:rPr lang="en-US" dirty="0" err="1">
                <a:solidFill>
                  <a:srgbClr val="00B050"/>
                </a:solidFill>
              </a:rPr>
              <a:t>this_is_the_welcome_flag</a:t>
            </a:r>
            <a:r>
              <a:rPr lang="en-US" dirty="0">
                <a:solidFill>
                  <a:srgbClr val="00B050"/>
                </a:solidFill>
              </a:rPr>
              <a:t>}</a:t>
            </a:r>
          </a:p>
          <a:p>
            <a:pPr marL="0" indent="0">
              <a:buNone/>
            </a:pPr>
            <a:endParaRPr lang="en-US" altLang="zh-CN" dirty="0">
              <a:solidFill>
                <a:srgbClr val="00B050"/>
              </a:solidFill>
            </a:endParaRPr>
          </a:p>
          <a:p>
            <a:r>
              <a:rPr lang="en-US" altLang="zh-CN" dirty="0">
                <a:solidFill>
                  <a:srgbClr val="0070C0"/>
                </a:solidFill>
              </a:rPr>
              <a:t>#5</a:t>
            </a:r>
            <a:r>
              <a:rPr lang="zh-CN" altLang="en-US" dirty="0">
                <a:solidFill>
                  <a:srgbClr val="0070C0"/>
                </a:solidFill>
              </a:rPr>
              <a:t>：在大小为 </a:t>
            </a:r>
            <a:r>
              <a:rPr lang="en-US" altLang="zh-CN" dirty="0">
                <a:solidFill>
                  <a:srgbClr val="0070C0"/>
                </a:solidFill>
              </a:rPr>
              <a:t>672328094 * 386900246 </a:t>
            </a:r>
            <a:r>
              <a:rPr lang="zh-CN" altLang="en-US" dirty="0">
                <a:solidFill>
                  <a:srgbClr val="0070C0"/>
                </a:solidFill>
              </a:rPr>
              <a:t>的方形棋盘上放 </a:t>
            </a:r>
            <a:r>
              <a:rPr lang="en-US" altLang="zh-CN" dirty="0">
                <a:solidFill>
                  <a:srgbClr val="0070C0"/>
                </a:solidFill>
              </a:rPr>
              <a:t>3 </a:t>
            </a:r>
            <a:r>
              <a:rPr lang="zh-CN" altLang="en-US" dirty="0">
                <a:solidFill>
                  <a:srgbClr val="0070C0"/>
                </a:solidFill>
              </a:rPr>
              <a:t>枚（相同的）皇后且它们互不攻击，有几种方法？</a:t>
            </a:r>
            <a:endParaRPr lang="en-US" altLang="zh-CN" dirty="0">
              <a:solidFill>
                <a:srgbClr val="0070C0"/>
              </a:solidFill>
            </a:endParaRPr>
          </a:p>
          <a:p>
            <a:r>
              <a:rPr lang="zh-CN" altLang="en-US" dirty="0"/>
              <a:t>有点麻烦，其实写了个爆搜打了张二维表，想去</a:t>
            </a:r>
            <a:r>
              <a:rPr lang="en-US" altLang="zh-CN" dirty="0"/>
              <a:t>OEIS</a:t>
            </a:r>
            <a:r>
              <a:rPr lang="zh-CN" altLang="en-US" dirty="0"/>
              <a:t>（经典查数列网站）上查查看有没有矩阵，发现查不到。试了试对角线发现了</a:t>
            </a:r>
            <a:r>
              <a:rPr lang="en-US" altLang="zh-CN" dirty="0"/>
              <a:t>n*n</a:t>
            </a:r>
            <a:r>
              <a:rPr lang="zh-CN" altLang="en-US" dirty="0"/>
              <a:t>的是有的</a:t>
            </a:r>
            <a:r>
              <a:rPr lang="en-US" altLang="zh-CN" dirty="0">
                <a:hlinkClick r:id="rId3"/>
              </a:rPr>
              <a:t>https://oeis.org/A047659</a:t>
            </a:r>
            <a:r>
              <a:rPr lang="zh-CN" altLang="en-US" dirty="0"/>
              <a:t>，一般来说还会有计算方法和参考文献，翻了翻发现了这个</a:t>
            </a:r>
            <a:r>
              <a:rPr lang="en-US" altLang="zh-CN" dirty="0"/>
              <a:t> </a:t>
            </a:r>
            <a:r>
              <a:rPr lang="zh-CN" altLang="en-US" dirty="0"/>
              <a:t>，刚好就是需要的，拉进</a:t>
            </a:r>
            <a:r>
              <a:rPr lang="en-US" altLang="zh-CN" dirty="0"/>
              <a:t>Python</a:t>
            </a:r>
            <a:r>
              <a:rPr lang="zh-CN" altLang="en-US" dirty="0"/>
              <a:t>一通大整数计算即可，结果是                 </a:t>
            </a:r>
            <a:endParaRPr lang="en-US" altLang="zh-CN" dirty="0"/>
          </a:p>
          <a:p>
            <a:pPr marL="0" indent="0">
              <a:buNone/>
            </a:pPr>
            <a:r>
              <a:rPr lang="en-US" dirty="0">
                <a:solidFill>
                  <a:srgbClr val="00B050"/>
                </a:solidFill>
              </a:rPr>
              <a:t>   29335232601661379239984093</a:t>
            </a:r>
          </a:p>
          <a:p>
            <a:pPr marL="0" indent="0">
              <a:buNone/>
            </a:pPr>
            <a:r>
              <a:rPr lang="en-US" dirty="0">
                <a:solidFill>
                  <a:srgbClr val="00B050"/>
                </a:solidFill>
              </a:rPr>
              <a:t>   09647057493882806525577536</a:t>
            </a:r>
            <a:endParaRPr lang="en-US" altLang="zh-CN" dirty="0">
              <a:solidFill>
                <a:srgbClr val="00B050"/>
              </a:solidFill>
            </a:endParaRPr>
          </a:p>
          <a:p>
            <a:endParaRPr lang="en-US" altLang="zh-CN" dirty="0">
              <a:solidFill>
                <a:srgbClr val="00B050"/>
              </a:solidFill>
            </a:endParaRPr>
          </a:p>
          <a:p>
            <a:endParaRPr lang="en-US" altLang="zh-CN" dirty="0">
              <a:solidFill>
                <a:srgbClr val="00B050"/>
              </a:solidFill>
            </a:endParaRPr>
          </a:p>
          <a:p>
            <a:endParaRPr lang="en-US" dirty="0"/>
          </a:p>
        </p:txBody>
      </p:sp>
      <p:pic>
        <p:nvPicPr>
          <p:cNvPr id="5" name="Picture 4">
            <a:extLst>
              <a:ext uri="{FF2B5EF4-FFF2-40B4-BE49-F238E27FC236}">
                <a16:creationId xmlns:a16="http://schemas.microsoft.com/office/drawing/2014/main" id="{7C2187F9-6B1D-4A3C-96C2-12F03C6C72A5}"/>
              </a:ext>
            </a:extLst>
          </p:cNvPr>
          <p:cNvPicPr>
            <a:picLocks noChangeAspect="1"/>
          </p:cNvPicPr>
          <p:nvPr/>
        </p:nvPicPr>
        <p:blipFill>
          <a:blip r:embed="rId4"/>
          <a:stretch>
            <a:fillRect/>
          </a:stretch>
        </p:blipFill>
        <p:spPr>
          <a:xfrm>
            <a:off x="5138632" y="5529129"/>
            <a:ext cx="6917464" cy="1186467"/>
          </a:xfrm>
          <a:prstGeom prst="rect">
            <a:avLst/>
          </a:prstGeom>
        </p:spPr>
      </p:pic>
    </p:spTree>
    <p:extLst>
      <p:ext uri="{BB962C8B-B14F-4D97-AF65-F5344CB8AC3E}">
        <p14:creationId xmlns:p14="http://schemas.microsoft.com/office/powerpoint/2010/main" val="307040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小北问答 </a:t>
            </a:r>
            <a:r>
              <a:rPr lang="en-US" altLang="zh-CN" dirty="0"/>
              <a:t>Remake</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5"/>
            <a:ext cx="12192000" cy="5946775"/>
          </a:xfrm>
        </p:spPr>
        <p:txBody>
          <a:bodyPr>
            <a:normAutofit/>
          </a:bodyPr>
          <a:lstStyle/>
          <a:p>
            <a:r>
              <a:rPr lang="en-US" altLang="zh-CN" dirty="0">
                <a:solidFill>
                  <a:srgbClr val="0070C0"/>
                </a:solidFill>
              </a:rPr>
              <a:t>#6</a:t>
            </a:r>
            <a:r>
              <a:rPr lang="zh-CN" altLang="en-US" dirty="0">
                <a:solidFill>
                  <a:srgbClr val="0070C0"/>
                </a:solidFill>
              </a:rPr>
              <a:t>：上一届（第零届）比赛的“小北问答</a:t>
            </a:r>
            <a:r>
              <a:rPr lang="en-US" altLang="zh-CN" dirty="0">
                <a:solidFill>
                  <a:srgbClr val="0070C0"/>
                </a:solidFill>
              </a:rPr>
              <a:t>1202”</a:t>
            </a:r>
            <a:r>
              <a:rPr lang="zh-CN" altLang="en-US" dirty="0">
                <a:solidFill>
                  <a:srgbClr val="0070C0"/>
                </a:solidFill>
              </a:rPr>
              <a:t>题目会把所有选手提交的答案存到 </a:t>
            </a:r>
            <a:r>
              <a:rPr lang="en-US" altLang="zh-CN" dirty="0">
                <a:solidFill>
                  <a:srgbClr val="0070C0"/>
                </a:solidFill>
              </a:rPr>
              <a:t>SQLite </a:t>
            </a:r>
            <a:r>
              <a:rPr lang="zh-CN" altLang="en-US" dirty="0">
                <a:solidFill>
                  <a:srgbClr val="0070C0"/>
                </a:solidFill>
              </a:rPr>
              <a:t>数据库的一个表中，这个表名叫？</a:t>
            </a:r>
            <a:endParaRPr lang="en-US" altLang="zh-CN" dirty="0">
              <a:solidFill>
                <a:srgbClr val="0070C0"/>
              </a:solidFill>
            </a:endParaRPr>
          </a:p>
          <a:p>
            <a:r>
              <a:rPr lang="zh-CN" altLang="en-US" dirty="0"/>
              <a:t>在比赛主页可以找到历史</a:t>
            </a:r>
            <a:r>
              <a:rPr lang="en-US" altLang="zh-CN" dirty="0" err="1"/>
              <a:t>Github</a:t>
            </a:r>
            <a:r>
              <a:rPr lang="zh-CN" altLang="en-US" dirty="0"/>
              <a:t>仓库，里面打开小北问答中的源码</a:t>
            </a:r>
            <a:r>
              <a:rPr lang="en-US" dirty="0">
                <a:hlinkClick r:id="rId2"/>
              </a:rPr>
              <a:t>https://github.com/PKU-GeekGame/geekgame-0th/blob/main/src/choice/game/db.py</a:t>
            </a:r>
            <a:endParaRPr lang="en-US" dirty="0"/>
          </a:p>
          <a:p>
            <a:r>
              <a:rPr lang="zh-CN" altLang="en-US" dirty="0"/>
              <a:t>于是答案为 </a:t>
            </a:r>
            <a:r>
              <a:rPr lang="en-US" altLang="zh-CN" dirty="0">
                <a:solidFill>
                  <a:srgbClr val="00B050"/>
                </a:solidFill>
              </a:rPr>
              <a:t>submits</a:t>
            </a:r>
          </a:p>
          <a:p>
            <a:pPr marL="0" indent="0">
              <a:buNone/>
            </a:pPr>
            <a:endParaRPr lang="en-US" altLang="zh-CN" dirty="0">
              <a:solidFill>
                <a:srgbClr val="00B050"/>
              </a:solidFill>
            </a:endParaRPr>
          </a:p>
          <a:p>
            <a:r>
              <a:rPr lang="en-US" altLang="zh-CN" dirty="0">
                <a:solidFill>
                  <a:srgbClr val="0070C0"/>
                </a:solidFill>
              </a:rPr>
              <a:t>#7</a:t>
            </a:r>
            <a:r>
              <a:rPr lang="zh-CN" altLang="en-US" dirty="0">
                <a:solidFill>
                  <a:srgbClr val="0070C0"/>
                </a:solidFill>
              </a:rPr>
              <a:t>：国际互联网由许多个自治系统（</a:t>
            </a:r>
            <a:r>
              <a:rPr lang="en-US" altLang="zh-CN" dirty="0">
                <a:solidFill>
                  <a:srgbClr val="0070C0"/>
                </a:solidFill>
              </a:rPr>
              <a:t>AS</a:t>
            </a:r>
            <a:r>
              <a:rPr lang="zh-CN" altLang="en-US" dirty="0">
                <a:solidFill>
                  <a:srgbClr val="0070C0"/>
                </a:solidFill>
              </a:rPr>
              <a:t>）组成。北京大学有一个自己的自治系统，它的编号是？</a:t>
            </a:r>
            <a:endParaRPr lang="en-US" altLang="zh-CN" dirty="0">
              <a:solidFill>
                <a:srgbClr val="0070C0"/>
              </a:solidFill>
            </a:endParaRPr>
          </a:p>
          <a:p>
            <a:r>
              <a:rPr lang="en-US" altLang="zh-CN" dirty="0"/>
              <a:t>Google</a:t>
            </a:r>
            <a:r>
              <a:rPr lang="zh-CN" altLang="en-US" dirty="0"/>
              <a:t>，永远滴神</a:t>
            </a:r>
            <a:endParaRPr lang="en-US" altLang="zh-CN" dirty="0"/>
          </a:p>
          <a:p>
            <a:r>
              <a:rPr lang="zh-CN" altLang="en-US" dirty="0"/>
              <a:t>答案是 </a:t>
            </a:r>
            <a:r>
              <a:rPr lang="en-US" altLang="zh-CN" dirty="0">
                <a:solidFill>
                  <a:srgbClr val="00B050"/>
                </a:solidFill>
              </a:rPr>
              <a:t>AS59201</a:t>
            </a:r>
            <a:endParaRPr lang="en-US" dirty="0">
              <a:solidFill>
                <a:srgbClr val="00B050"/>
              </a:solidFill>
            </a:endParaRPr>
          </a:p>
        </p:txBody>
      </p:sp>
      <p:pic>
        <p:nvPicPr>
          <p:cNvPr id="4" name="Picture 3">
            <a:extLst>
              <a:ext uri="{FF2B5EF4-FFF2-40B4-BE49-F238E27FC236}">
                <a16:creationId xmlns:a16="http://schemas.microsoft.com/office/drawing/2014/main" id="{B8BDF39C-B7F6-4F0C-B7DF-797DD440B13C}"/>
              </a:ext>
            </a:extLst>
          </p:cNvPr>
          <p:cNvPicPr>
            <a:picLocks noChangeAspect="1"/>
          </p:cNvPicPr>
          <p:nvPr/>
        </p:nvPicPr>
        <p:blipFill>
          <a:blip r:embed="rId3"/>
          <a:stretch>
            <a:fillRect/>
          </a:stretch>
        </p:blipFill>
        <p:spPr>
          <a:xfrm>
            <a:off x="7886226" y="2284160"/>
            <a:ext cx="2676376" cy="1587561"/>
          </a:xfrm>
          <a:prstGeom prst="rect">
            <a:avLst/>
          </a:prstGeom>
        </p:spPr>
      </p:pic>
      <p:pic>
        <p:nvPicPr>
          <p:cNvPr id="6" name="Picture 5">
            <a:extLst>
              <a:ext uri="{FF2B5EF4-FFF2-40B4-BE49-F238E27FC236}">
                <a16:creationId xmlns:a16="http://schemas.microsoft.com/office/drawing/2014/main" id="{880464C4-21D0-4486-860E-2818A99B04B3}"/>
              </a:ext>
            </a:extLst>
          </p:cNvPr>
          <p:cNvPicPr>
            <a:picLocks noChangeAspect="1"/>
          </p:cNvPicPr>
          <p:nvPr/>
        </p:nvPicPr>
        <p:blipFill>
          <a:blip r:embed="rId4"/>
          <a:stretch>
            <a:fillRect/>
          </a:stretch>
        </p:blipFill>
        <p:spPr>
          <a:xfrm>
            <a:off x="6489801" y="4624500"/>
            <a:ext cx="4970109" cy="2233500"/>
          </a:xfrm>
          <a:prstGeom prst="rect">
            <a:avLst/>
          </a:prstGeom>
        </p:spPr>
      </p:pic>
    </p:spTree>
    <p:extLst>
      <p:ext uri="{BB962C8B-B14F-4D97-AF65-F5344CB8AC3E}">
        <p14:creationId xmlns:p14="http://schemas.microsoft.com/office/powerpoint/2010/main" val="202475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小北问答 </a:t>
            </a:r>
            <a:r>
              <a:rPr lang="en-US" altLang="zh-CN" dirty="0"/>
              <a:t>Remake</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5"/>
            <a:ext cx="12192000" cy="5946775"/>
          </a:xfrm>
        </p:spPr>
        <p:txBody>
          <a:bodyPr>
            <a:normAutofit/>
          </a:bodyPr>
          <a:lstStyle/>
          <a:p>
            <a:r>
              <a:rPr lang="en-US" altLang="zh-CN" dirty="0">
                <a:solidFill>
                  <a:srgbClr val="0070C0"/>
                </a:solidFill>
              </a:rPr>
              <a:t>#8</a:t>
            </a:r>
            <a:r>
              <a:rPr lang="zh-CN" altLang="en-US" dirty="0">
                <a:solidFill>
                  <a:srgbClr val="0070C0"/>
                </a:solidFill>
              </a:rPr>
              <a:t>：截止到 </a:t>
            </a:r>
            <a:r>
              <a:rPr lang="en-US" altLang="zh-CN" dirty="0">
                <a:solidFill>
                  <a:srgbClr val="0070C0"/>
                </a:solidFill>
              </a:rPr>
              <a:t>2021 </a:t>
            </a:r>
            <a:r>
              <a:rPr lang="zh-CN" altLang="en-US" dirty="0">
                <a:solidFill>
                  <a:srgbClr val="0070C0"/>
                </a:solidFill>
              </a:rPr>
              <a:t>年 </a:t>
            </a:r>
            <a:r>
              <a:rPr lang="en-US" altLang="zh-CN" dirty="0">
                <a:solidFill>
                  <a:srgbClr val="0070C0"/>
                </a:solidFill>
              </a:rPr>
              <a:t>6 </a:t>
            </a:r>
            <a:r>
              <a:rPr lang="zh-CN" altLang="en-US" dirty="0">
                <a:solidFill>
                  <a:srgbClr val="0070C0"/>
                </a:solidFill>
              </a:rPr>
              <a:t>月 </a:t>
            </a:r>
            <a:r>
              <a:rPr lang="en-US" altLang="zh-CN" dirty="0">
                <a:solidFill>
                  <a:srgbClr val="0070C0"/>
                </a:solidFill>
              </a:rPr>
              <a:t>1 </a:t>
            </a:r>
            <a:r>
              <a:rPr lang="zh-CN" altLang="en-US" dirty="0">
                <a:solidFill>
                  <a:srgbClr val="0070C0"/>
                </a:solidFill>
              </a:rPr>
              <a:t>日，完全由北京大学信息科学技术学院下属的中文名称最长的实验室叫？</a:t>
            </a:r>
            <a:endParaRPr lang="en-US" altLang="zh-CN" dirty="0">
              <a:solidFill>
                <a:srgbClr val="0070C0"/>
              </a:solidFill>
            </a:endParaRPr>
          </a:p>
          <a:p>
            <a:r>
              <a:rPr lang="zh-CN" altLang="en-US" dirty="0"/>
              <a:t>这题我不好说，大概是瞎找的，打开信科官网</a:t>
            </a:r>
            <a:r>
              <a:rPr lang="en-US" altLang="zh-CN" dirty="0">
                <a:hlinkClick r:id="rId2"/>
              </a:rPr>
              <a:t>https://eecs.pku.edu.cn/</a:t>
            </a:r>
            <a:endParaRPr lang="en-US" altLang="zh-CN" dirty="0"/>
          </a:p>
          <a:p>
            <a:r>
              <a:rPr lang="zh-CN" altLang="en-US" dirty="0"/>
              <a:t>第一个是就是电子学系，点开第一个实验室怎么名字就巨长，然后随便翻翻其他网站都没比他长的，于是 就当作是答案了（反正可以重复提交）</a:t>
            </a:r>
            <a:endParaRPr lang="en-US" altLang="zh-CN" dirty="0"/>
          </a:p>
          <a:p>
            <a:r>
              <a:rPr lang="zh-CN" altLang="en-US" dirty="0"/>
              <a:t>没想到一次就对了 </a:t>
            </a:r>
            <a:r>
              <a:rPr lang="zh-CN" altLang="en-US" dirty="0">
                <a:solidFill>
                  <a:srgbClr val="00B050"/>
                </a:solidFill>
              </a:rPr>
              <a:t>区域光纤通信网与新型光通信系统国家重点实验室</a:t>
            </a:r>
            <a:endParaRPr lang="en-US" altLang="zh-CN" dirty="0">
              <a:solidFill>
                <a:srgbClr val="00B050"/>
              </a:solidFill>
            </a:endParaRPr>
          </a:p>
        </p:txBody>
      </p:sp>
      <p:pic>
        <p:nvPicPr>
          <p:cNvPr id="7" name="Picture 6">
            <a:extLst>
              <a:ext uri="{FF2B5EF4-FFF2-40B4-BE49-F238E27FC236}">
                <a16:creationId xmlns:a16="http://schemas.microsoft.com/office/drawing/2014/main" id="{03BAA389-B7EE-42A0-961C-AE178F38F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652" y="3825664"/>
            <a:ext cx="5598157" cy="3032335"/>
          </a:xfrm>
          <a:prstGeom prst="rect">
            <a:avLst/>
          </a:prstGeom>
        </p:spPr>
      </p:pic>
      <p:pic>
        <p:nvPicPr>
          <p:cNvPr id="8" name="Picture 7">
            <a:extLst>
              <a:ext uri="{FF2B5EF4-FFF2-40B4-BE49-F238E27FC236}">
                <a16:creationId xmlns:a16="http://schemas.microsoft.com/office/drawing/2014/main" id="{279A8ED4-AC9A-4043-A9BE-CAE9B87B2B57}"/>
              </a:ext>
            </a:extLst>
          </p:cNvPr>
          <p:cNvPicPr>
            <a:picLocks noChangeAspect="1"/>
          </p:cNvPicPr>
          <p:nvPr/>
        </p:nvPicPr>
        <p:blipFill>
          <a:blip r:embed="rId4"/>
          <a:stretch>
            <a:fillRect/>
          </a:stretch>
        </p:blipFill>
        <p:spPr>
          <a:xfrm>
            <a:off x="776950" y="3724711"/>
            <a:ext cx="3950670" cy="3133289"/>
          </a:xfrm>
          <a:prstGeom prst="rect">
            <a:avLst/>
          </a:prstGeom>
        </p:spPr>
      </p:pic>
      <p:sp>
        <p:nvSpPr>
          <p:cNvPr id="9" name="Rectangle 8">
            <a:extLst>
              <a:ext uri="{FF2B5EF4-FFF2-40B4-BE49-F238E27FC236}">
                <a16:creationId xmlns:a16="http://schemas.microsoft.com/office/drawing/2014/main" id="{78BB1B91-5173-4A4F-A3D8-087F9D14FA08}"/>
              </a:ext>
            </a:extLst>
          </p:cNvPr>
          <p:cNvSpPr/>
          <p:nvPr/>
        </p:nvSpPr>
        <p:spPr>
          <a:xfrm>
            <a:off x="2206339" y="4757198"/>
            <a:ext cx="858487" cy="217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0126402-1690-437D-98D8-266E38EB0EE9}"/>
              </a:ext>
            </a:extLst>
          </p:cNvPr>
          <p:cNvCxnSpPr>
            <a:cxnSpLocks/>
          </p:cNvCxnSpPr>
          <p:nvPr/>
        </p:nvCxnSpPr>
        <p:spPr>
          <a:xfrm flipV="1">
            <a:off x="3136927" y="4757198"/>
            <a:ext cx="4597723" cy="644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B269C2-25A1-4FF7-BB5E-74602F06F09E}"/>
              </a:ext>
            </a:extLst>
          </p:cNvPr>
          <p:cNvSpPr/>
          <p:nvPr/>
        </p:nvSpPr>
        <p:spPr>
          <a:xfrm>
            <a:off x="7846207" y="4651857"/>
            <a:ext cx="1290475" cy="3147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26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共享的机器</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学习了下智能合约是什么玩意，简单来说大概就是一份代码，可以通过交易来付钱运行公用函数</a:t>
            </a:r>
            <a:endParaRPr lang="en-US" altLang="zh-CN" dirty="0"/>
          </a:p>
          <a:p>
            <a:r>
              <a:rPr lang="zh-CN" altLang="en-US" dirty="0"/>
              <a:t>打开给的网站 ，点到</a:t>
            </a:r>
            <a:r>
              <a:rPr lang="en-US" altLang="zh-CN" dirty="0"/>
              <a:t>Contract</a:t>
            </a:r>
            <a:r>
              <a:rPr lang="zh-CN" altLang="en-US" dirty="0"/>
              <a:t>上（诶怎么别人的都是源代码你这是</a:t>
            </a:r>
            <a:r>
              <a:rPr lang="en-US" altLang="zh-CN" dirty="0" err="1"/>
              <a:t>ByteCode</a:t>
            </a:r>
            <a:r>
              <a:rPr lang="zh-CN" altLang="en-US" dirty="0"/>
              <a:t>）</a:t>
            </a:r>
            <a:endParaRPr lang="en-US" altLang="zh-CN" dirty="0"/>
          </a:p>
          <a:p>
            <a:r>
              <a:rPr lang="zh-CN" altLang="en-US" dirty="0"/>
              <a:t>原来这个没验证，需要逆向一下，一看它自带了个</a:t>
            </a:r>
            <a:r>
              <a:rPr lang="en-US" altLang="zh-CN" dirty="0"/>
              <a:t>decompile</a:t>
            </a:r>
          </a:p>
          <a:p>
            <a:r>
              <a:rPr lang="zh-CN" altLang="en-US" dirty="0"/>
              <a:t>点开发现一个奇怪的函数，读一下逻辑</a:t>
            </a:r>
            <a:endParaRPr lang="en-US" altLang="zh-CN" dirty="0"/>
          </a:p>
          <a:p>
            <a:r>
              <a:rPr lang="zh-CN" altLang="en-US" dirty="0"/>
              <a:t>大概就是输入经过一通涉及到</a:t>
            </a:r>
            <a:r>
              <a:rPr lang="en-US" altLang="zh-CN" dirty="0"/>
              <a:t>storage[2]</a:t>
            </a:r>
            <a:r>
              <a:rPr lang="zh-CN" altLang="en-US" dirty="0"/>
              <a:t>的可逆</a:t>
            </a:r>
            <a:endParaRPr lang="en-US" altLang="zh-CN" dirty="0"/>
          </a:p>
          <a:p>
            <a:r>
              <a:rPr lang="zh-CN" altLang="en-US" dirty="0"/>
              <a:t>运算后和</a:t>
            </a:r>
            <a:r>
              <a:rPr lang="en-US" altLang="zh-CN" dirty="0"/>
              <a:t>storage[3]</a:t>
            </a:r>
            <a:r>
              <a:rPr lang="zh-CN" altLang="en-US" dirty="0"/>
              <a:t>比较，如果不相同就不是</a:t>
            </a:r>
            <a:r>
              <a:rPr lang="en-US" altLang="zh-CN" dirty="0"/>
              <a:t>flag</a:t>
            </a:r>
          </a:p>
          <a:p>
            <a:r>
              <a:rPr lang="zh-CN" altLang="en-US" dirty="0"/>
              <a:t>那么只要搞清楚怎么读</a:t>
            </a:r>
            <a:r>
              <a:rPr lang="en-US" altLang="zh-CN" dirty="0"/>
              <a:t>storage</a:t>
            </a:r>
            <a:r>
              <a:rPr lang="zh-CN" altLang="en-US" dirty="0"/>
              <a:t>就好了</a:t>
            </a:r>
            <a:endParaRPr lang="en-US" dirty="0"/>
          </a:p>
        </p:txBody>
      </p:sp>
      <p:pic>
        <p:nvPicPr>
          <p:cNvPr id="5" name="Picture 4">
            <a:extLst>
              <a:ext uri="{FF2B5EF4-FFF2-40B4-BE49-F238E27FC236}">
                <a16:creationId xmlns:a16="http://schemas.microsoft.com/office/drawing/2014/main" id="{92F3D5A7-2C66-4024-80E4-F0879E536855}"/>
              </a:ext>
            </a:extLst>
          </p:cNvPr>
          <p:cNvPicPr>
            <a:picLocks noChangeAspect="1"/>
          </p:cNvPicPr>
          <p:nvPr/>
        </p:nvPicPr>
        <p:blipFill>
          <a:blip r:embed="rId2"/>
          <a:stretch>
            <a:fillRect/>
          </a:stretch>
        </p:blipFill>
        <p:spPr>
          <a:xfrm>
            <a:off x="7695632" y="2852149"/>
            <a:ext cx="4393474" cy="3913572"/>
          </a:xfrm>
          <a:prstGeom prst="rect">
            <a:avLst/>
          </a:prstGeom>
        </p:spPr>
      </p:pic>
      <p:pic>
        <p:nvPicPr>
          <p:cNvPr id="6" name="Picture 5">
            <a:extLst>
              <a:ext uri="{FF2B5EF4-FFF2-40B4-BE49-F238E27FC236}">
                <a16:creationId xmlns:a16="http://schemas.microsoft.com/office/drawing/2014/main" id="{0F7F8347-D679-469B-8A9C-F1724D78F245}"/>
              </a:ext>
            </a:extLst>
          </p:cNvPr>
          <p:cNvPicPr>
            <a:picLocks noChangeAspect="1"/>
          </p:cNvPicPr>
          <p:nvPr/>
        </p:nvPicPr>
        <p:blipFill>
          <a:blip r:embed="rId3"/>
          <a:stretch>
            <a:fillRect/>
          </a:stretch>
        </p:blipFill>
        <p:spPr>
          <a:xfrm>
            <a:off x="275764" y="5372869"/>
            <a:ext cx="7071400" cy="1392852"/>
          </a:xfrm>
          <a:prstGeom prst="rect">
            <a:avLst/>
          </a:prstGeom>
        </p:spPr>
      </p:pic>
    </p:spTree>
    <p:extLst>
      <p:ext uri="{BB962C8B-B14F-4D97-AF65-F5344CB8AC3E}">
        <p14:creationId xmlns:p14="http://schemas.microsoft.com/office/powerpoint/2010/main" val="105140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B97-926F-4F9D-8EF8-1F3B02BEF2A8}"/>
              </a:ext>
            </a:extLst>
          </p:cNvPr>
          <p:cNvSpPr>
            <a:spLocks noGrp="1"/>
          </p:cNvSpPr>
          <p:nvPr>
            <p:ph type="title"/>
          </p:nvPr>
        </p:nvSpPr>
        <p:spPr>
          <a:xfrm>
            <a:off x="0" y="0"/>
            <a:ext cx="12192000" cy="788565"/>
          </a:xfrm>
        </p:spPr>
        <p:txBody>
          <a:bodyPr/>
          <a:lstStyle/>
          <a:p>
            <a:r>
              <a:rPr lang="zh-CN" altLang="en-US" dirty="0"/>
              <a:t>共享的机器</a:t>
            </a:r>
            <a:endParaRPr lang="en-US" dirty="0"/>
          </a:p>
        </p:txBody>
      </p:sp>
      <p:sp>
        <p:nvSpPr>
          <p:cNvPr id="3" name="Content Placeholder 2">
            <a:extLst>
              <a:ext uri="{FF2B5EF4-FFF2-40B4-BE49-F238E27FC236}">
                <a16:creationId xmlns:a16="http://schemas.microsoft.com/office/drawing/2014/main" id="{6EE293D5-B972-4325-A5D1-3C9075FF445A}"/>
              </a:ext>
            </a:extLst>
          </p:cNvPr>
          <p:cNvSpPr>
            <a:spLocks noGrp="1"/>
          </p:cNvSpPr>
          <p:nvPr>
            <p:ph idx="1"/>
          </p:nvPr>
        </p:nvSpPr>
        <p:spPr>
          <a:xfrm>
            <a:off x="0" y="911224"/>
            <a:ext cx="12192000" cy="5946775"/>
          </a:xfrm>
        </p:spPr>
        <p:txBody>
          <a:bodyPr/>
          <a:lstStyle/>
          <a:p>
            <a:r>
              <a:rPr lang="zh-CN" altLang="en-US" dirty="0"/>
              <a:t>说起来那个</a:t>
            </a:r>
            <a:r>
              <a:rPr lang="en-US" altLang="zh-CN" dirty="0"/>
              <a:t>Mask</a:t>
            </a:r>
            <a:r>
              <a:rPr lang="zh-CN" altLang="en-US" dirty="0"/>
              <a:t>有点看不懂，找了个可读一点的网站</a:t>
            </a:r>
            <a:r>
              <a:rPr lang="en-US" altLang="zh-CN" dirty="0">
                <a:hlinkClick r:id="rId2"/>
              </a:rPr>
              <a:t>https://www.contract-library.com/contracts/Ethereum/A43028C702C3B119C749306461582BF647FD770A?line=null&amp;tab=Decompiled</a:t>
            </a:r>
            <a:endParaRPr lang="en-US" altLang="zh-CN" dirty="0"/>
          </a:p>
          <a:p>
            <a:r>
              <a:rPr lang="zh-CN" altLang="en-US" dirty="0"/>
              <a:t>关于</a:t>
            </a:r>
            <a:r>
              <a:rPr lang="en-US" altLang="zh-CN" dirty="0"/>
              <a:t>storage</a:t>
            </a:r>
            <a:r>
              <a:rPr lang="zh-CN" altLang="en-US" dirty="0"/>
              <a:t>怎么读，上网搜了搜发现有趣的</a:t>
            </a:r>
            <a:r>
              <a:rPr lang="en-US" altLang="zh-CN" dirty="0" err="1"/>
              <a:t>nodejs</a:t>
            </a:r>
            <a:r>
              <a:rPr lang="en-US" altLang="zh-CN" dirty="0"/>
              <a:t> API</a:t>
            </a:r>
          </a:p>
          <a:p>
            <a:r>
              <a:rPr lang="en-US" altLang="zh-CN" dirty="0">
                <a:hlinkClick r:id="rId3"/>
              </a:rPr>
              <a:t>https://web3js.readthedocs.io/en/v1.2.11/web3-eth-contract.html</a:t>
            </a:r>
            <a:endParaRPr lang="en-US" altLang="zh-CN" dirty="0"/>
          </a:p>
          <a:p>
            <a:r>
              <a:rPr lang="zh-CN" altLang="en-US" dirty="0"/>
              <a:t>像这样读出来</a:t>
            </a:r>
            <a:r>
              <a:rPr lang="en-US" altLang="zh-CN" dirty="0"/>
              <a:t>storage</a:t>
            </a:r>
            <a:r>
              <a:rPr lang="zh-CN" altLang="en-US" dirty="0"/>
              <a:t>之后，随便写个</a:t>
            </a:r>
            <a:r>
              <a:rPr lang="en-US" altLang="zh-CN" dirty="0"/>
              <a:t>python</a:t>
            </a:r>
            <a:r>
              <a:rPr lang="zh-CN" altLang="en-US" dirty="0"/>
              <a:t>算一算即可</a:t>
            </a:r>
            <a:endParaRPr lang="en-US" altLang="zh-CN" dirty="0"/>
          </a:p>
          <a:p>
            <a:endParaRPr lang="en-US" altLang="zh-CN" dirty="0"/>
          </a:p>
          <a:p>
            <a:endParaRPr lang="en-US" dirty="0"/>
          </a:p>
        </p:txBody>
      </p:sp>
      <p:pic>
        <p:nvPicPr>
          <p:cNvPr id="4" name="Picture 3">
            <a:extLst>
              <a:ext uri="{FF2B5EF4-FFF2-40B4-BE49-F238E27FC236}">
                <a16:creationId xmlns:a16="http://schemas.microsoft.com/office/drawing/2014/main" id="{A19D436C-B650-4498-89A2-715FD29F2405}"/>
              </a:ext>
            </a:extLst>
          </p:cNvPr>
          <p:cNvPicPr>
            <a:picLocks noChangeAspect="1"/>
          </p:cNvPicPr>
          <p:nvPr/>
        </p:nvPicPr>
        <p:blipFill>
          <a:blip r:embed="rId4"/>
          <a:stretch>
            <a:fillRect/>
          </a:stretch>
        </p:blipFill>
        <p:spPr>
          <a:xfrm>
            <a:off x="4756557" y="1824037"/>
            <a:ext cx="7343163" cy="177056"/>
          </a:xfrm>
          <a:prstGeom prst="rect">
            <a:avLst/>
          </a:prstGeom>
        </p:spPr>
      </p:pic>
      <p:pic>
        <p:nvPicPr>
          <p:cNvPr id="10" name="Picture 9">
            <a:extLst>
              <a:ext uri="{FF2B5EF4-FFF2-40B4-BE49-F238E27FC236}">
                <a16:creationId xmlns:a16="http://schemas.microsoft.com/office/drawing/2014/main" id="{68EF20D5-9B4D-4619-844B-B61FC18D94F4}"/>
              </a:ext>
            </a:extLst>
          </p:cNvPr>
          <p:cNvPicPr>
            <a:picLocks noChangeAspect="1"/>
          </p:cNvPicPr>
          <p:nvPr/>
        </p:nvPicPr>
        <p:blipFill>
          <a:blip r:embed="rId5"/>
          <a:stretch>
            <a:fillRect/>
          </a:stretch>
        </p:blipFill>
        <p:spPr>
          <a:xfrm>
            <a:off x="128428" y="3689566"/>
            <a:ext cx="7287642" cy="2581635"/>
          </a:xfrm>
          <a:prstGeom prst="rect">
            <a:avLst/>
          </a:prstGeom>
        </p:spPr>
      </p:pic>
      <p:pic>
        <p:nvPicPr>
          <p:cNvPr id="9" name="Picture 8">
            <a:extLst>
              <a:ext uri="{FF2B5EF4-FFF2-40B4-BE49-F238E27FC236}">
                <a16:creationId xmlns:a16="http://schemas.microsoft.com/office/drawing/2014/main" id="{CD0D82FB-13D7-4275-829A-B5FB794E4975}"/>
              </a:ext>
            </a:extLst>
          </p:cNvPr>
          <p:cNvPicPr>
            <a:picLocks noChangeAspect="1"/>
          </p:cNvPicPr>
          <p:nvPr/>
        </p:nvPicPr>
        <p:blipFill>
          <a:blip r:embed="rId6"/>
          <a:stretch>
            <a:fillRect/>
          </a:stretch>
        </p:blipFill>
        <p:spPr>
          <a:xfrm>
            <a:off x="5921782" y="4630405"/>
            <a:ext cx="6057900" cy="1457325"/>
          </a:xfrm>
          <a:prstGeom prst="rect">
            <a:avLst/>
          </a:prstGeom>
        </p:spPr>
      </p:pic>
      <p:pic>
        <p:nvPicPr>
          <p:cNvPr id="11" name="Picture 10">
            <a:extLst>
              <a:ext uri="{FF2B5EF4-FFF2-40B4-BE49-F238E27FC236}">
                <a16:creationId xmlns:a16="http://schemas.microsoft.com/office/drawing/2014/main" id="{2CE6F1A8-2069-4222-A271-9A153398AADB}"/>
              </a:ext>
            </a:extLst>
          </p:cNvPr>
          <p:cNvPicPr>
            <a:picLocks noChangeAspect="1"/>
          </p:cNvPicPr>
          <p:nvPr/>
        </p:nvPicPr>
        <p:blipFill>
          <a:blip r:embed="rId7"/>
          <a:stretch>
            <a:fillRect/>
          </a:stretch>
        </p:blipFill>
        <p:spPr>
          <a:xfrm>
            <a:off x="128428" y="6455047"/>
            <a:ext cx="2943636" cy="219106"/>
          </a:xfrm>
          <a:prstGeom prst="rect">
            <a:avLst/>
          </a:prstGeom>
        </p:spPr>
      </p:pic>
    </p:spTree>
    <p:extLst>
      <p:ext uri="{BB962C8B-B14F-4D97-AF65-F5344CB8AC3E}">
        <p14:creationId xmlns:p14="http://schemas.microsoft.com/office/powerpoint/2010/main" val="3233596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4470</Words>
  <Application>Microsoft Office PowerPoint</Application>
  <PresentationFormat>Widescreen</PresentationFormat>
  <Paragraphs>410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DengXian</vt:lpstr>
      <vt:lpstr>DengXian Light</vt:lpstr>
      <vt:lpstr>Yu Gothic</vt:lpstr>
      <vt:lpstr>Arial</vt:lpstr>
      <vt:lpstr>Calibri</vt:lpstr>
      <vt:lpstr>Calibri Light</vt:lpstr>
      <vt:lpstr>Office Theme</vt:lpstr>
      <vt:lpstr>PKU GeekGame 1st writeup</vt:lpstr>
      <vt:lpstr>签到</vt:lpstr>
      <vt:lpstr>小北问答 Remake</vt:lpstr>
      <vt:lpstr>小北问答 Remake</vt:lpstr>
      <vt:lpstr>小北问答 Remake</vt:lpstr>
      <vt:lpstr>小北问答 Remake</vt:lpstr>
      <vt:lpstr>小北问答 Remake</vt:lpstr>
      <vt:lpstr>共享的机器</vt:lpstr>
      <vt:lpstr>共享的机器</vt:lpstr>
      <vt:lpstr>翻车的谜语人</vt:lpstr>
      <vt:lpstr>翻车的谜语人</vt:lpstr>
      <vt:lpstr>翻车的谜语人</vt:lpstr>
      <vt:lpstr>翻车的谜语人</vt:lpstr>
      <vt:lpstr>翻车的谜语人</vt:lpstr>
      <vt:lpstr>翻车的谜语人</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vt:lpstr>
      <vt:lpstr>叶子的新歌 </vt:lpstr>
      <vt:lpstr>在线解压网站</vt:lpstr>
      <vt:lpstr>Flag即服务</vt:lpstr>
      <vt:lpstr>诡异的网关</vt:lpstr>
      <vt:lpstr>最强大脑</vt:lpstr>
      <vt:lpstr>密码学实践</vt:lpstr>
      <vt:lpstr>密码学实践</vt:lpstr>
      <vt:lpstr>扫雷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PKU GeekGame 1st writeup</dc:title>
  <dc:creator>llgyc</dc:creator>
  <cp:lastModifiedBy>llgyc</cp:lastModifiedBy>
  <cp:revision>151</cp:revision>
  <dcterms:created xsi:type="dcterms:W3CDTF">2021-11-20T14:54:39Z</dcterms:created>
  <dcterms:modified xsi:type="dcterms:W3CDTF">2021-11-20T20:36:32Z</dcterms:modified>
</cp:coreProperties>
</file>